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2"/>
  </p:notesMasterIdLst>
  <p:handoutMasterIdLst>
    <p:handoutMasterId r:id="rId53"/>
  </p:handoutMasterIdLst>
  <p:sldIdLst>
    <p:sldId id="256" r:id="rId2"/>
    <p:sldId id="465" r:id="rId3"/>
    <p:sldId id="346" r:id="rId4"/>
    <p:sldId id="341" r:id="rId5"/>
    <p:sldId id="279" r:id="rId6"/>
    <p:sldId id="275" r:id="rId7"/>
    <p:sldId id="327" r:id="rId8"/>
    <p:sldId id="277" r:id="rId9"/>
    <p:sldId id="280" r:id="rId10"/>
    <p:sldId id="284" r:id="rId11"/>
    <p:sldId id="286" r:id="rId12"/>
    <p:sldId id="281" r:id="rId13"/>
    <p:sldId id="285" r:id="rId14"/>
    <p:sldId id="283" r:id="rId15"/>
    <p:sldId id="282" r:id="rId16"/>
    <p:sldId id="287" r:id="rId17"/>
    <p:sldId id="288" r:id="rId18"/>
    <p:sldId id="471" r:id="rId19"/>
    <p:sldId id="304" r:id="rId20"/>
    <p:sldId id="292" r:id="rId21"/>
    <p:sldId id="468" r:id="rId22"/>
    <p:sldId id="307" r:id="rId23"/>
    <p:sldId id="472" r:id="rId24"/>
    <p:sldId id="473" r:id="rId25"/>
    <p:sldId id="308" r:id="rId26"/>
    <p:sldId id="309" r:id="rId27"/>
    <p:sldId id="310" r:id="rId28"/>
    <p:sldId id="311" r:id="rId29"/>
    <p:sldId id="305" r:id="rId30"/>
    <p:sldId id="331" r:id="rId31"/>
    <p:sldId id="332" r:id="rId32"/>
    <p:sldId id="312" r:id="rId33"/>
    <p:sldId id="339" r:id="rId34"/>
    <p:sldId id="348" r:id="rId35"/>
    <p:sldId id="333" r:id="rId36"/>
    <p:sldId id="334" r:id="rId37"/>
    <p:sldId id="313" r:id="rId38"/>
    <p:sldId id="340" r:id="rId39"/>
    <p:sldId id="349" r:id="rId40"/>
    <p:sldId id="335" r:id="rId41"/>
    <p:sldId id="336" r:id="rId42"/>
    <p:sldId id="314" r:id="rId43"/>
    <p:sldId id="469" r:id="rId44"/>
    <p:sldId id="350" r:id="rId45"/>
    <p:sldId id="337" r:id="rId46"/>
    <p:sldId id="338" r:id="rId47"/>
    <p:sldId id="342" r:id="rId48"/>
    <p:sldId id="273" r:id="rId49"/>
    <p:sldId id="306" r:id="rId50"/>
    <p:sldId id="298" r:id="rId51"/>
  </p:sldIdLst>
  <p:sldSz cx="9144000" cy="5143500" type="screen16x9"/>
  <p:notesSz cx="6858000" cy="9144000"/>
  <p:defaultTextStyle>
    <a:lvl1pPr algn="ctr" defTabSz="366737">
      <a:defRPr sz="2250">
        <a:latin typeface="+mn-lt"/>
        <a:ea typeface="+mn-ea"/>
        <a:cs typeface="+mn-cs"/>
        <a:sym typeface="Helvetica Light"/>
      </a:defRPr>
    </a:lvl1pPr>
    <a:lvl2pPr indent="143505" algn="ctr" defTabSz="366737">
      <a:defRPr sz="2250">
        <a:latin typeface="+mn-lt"/>
        <a:ea typeface="+mn-ea"/>
        <a:cs typeface="+mn-cs"/>
        <a:sym typeface="Helvetica Light"/>
      </a:defRPr>
    </a:lvl2pPr>
    <a:lvl3pPr indent="287012" algn="ctr" defTabSz="366737">
      <a:defRPr sz="2250">
        <a:latin typeface="+mn-lt"/>
        <a:ea typeface="+mn-ea"/>
        <a:cs typeface="+mn-cs"/>
        <a:sym typeface="Helvetica Light"/>
      </a:defRPr>
    </a:lvl3pPr>
    <a:lvl4pPr indent="430517" algn="ctr" defTabSz="366737">
      <a:defRPr sz="2250">
        <a:latin typeface="+mn-lt"/>
        <a:ea typeface="+mn-ea"/>
        <a:cs typeface="+mn-cs"/>
        <a:sym typeface="Helvetica Light"/>
      </a:defRPr>
    </a:lvl4pPr>
    <a:lvl5pPr indent="574022" algn="ctr" defTabSz="366737">
      <a:defRPr sz="2250">
        <a:latin typeface="+mn-lt"/>
        <a:ea typeface="+mn-ea"/>
        <a:cs typeface="+mn-cs"/>
        <a:sym typeface="Helvetica Light"/>
      </a:defRPr>
    </a:lvl5pPr>
    <a:lvl6pPr indent="717528" algn="ctr" defTabSz="366737">
      <a:defRPr sz="2250">
        <a:latin typeface="+mn-lt"/>
        <a:ea typeface="+mn-ea"/>
        <a:cs typeface="+mn-cs"/>
        <a:sym typeface="Helvetica Light"/>
      </a:defRPr>
    </a:lvl6pPr>
    <a:lvl7pPr indent="861034" algn="ctr" defTabSz="366737">
      <a:defRPr sz="2250">
        <a:latin typeface="+mn-lt"/>
        <a:ea typeface="+mn-ea"/>
        <a:cs typeface="+mn-cs"/>
        <a:sym typeface="Helvetica Light"/>
      </a:defRPr>
    </a:lvl7pPr>
    <a:lvl8pPr indent="1004539" algn="ctr" defTabSz="366737">
      <a:defRPr sz="2250">
        <a:latin typeface="+mn-lt"/>
        <a:ea typeface="+mn-ea"/>
        <a:cs typeface="+mn-cs"/>
        <a:sym typeface="Helvetica Light"/>
      </a:defRPr>
    </a:lvl8pPr>
    <a:lvl9pPr indent="1148045" algn="ctr" defTabSz="366737">
      <a:defRPr sz="2250">
        <a:latin typeface="+mn-lt"/>
        <a:ea typeface="+mn-ea"/>
        <a:cs typeface="+mn-cs"/>
        <a:sym typeface="Helvetica Light"/>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8FF"/>
    <a:srgbClr val="194699"/>
    <a:srgbClr val="1F33AB"/>
    <a:srgbClr val="84AEFF"/>
    <a:srgbClr val="0E9647"/>
    <a:srgbClr val="FDE11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6"/>
    <p:restoredTop sz="85467"/>
  </p:normalViewPr>
  <p:slideViewPr>
    <p:cSldViewPr snapToGrid="0" snapToObjects="1">
      <p:cViewPr>
        <p:scale>
          <a:sx n="90" d="100"/>
          <a:sy n="90" d="100"/>
        </p:scale>
        <p:origin x="144"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149E08-5597-3E45-8582-EEB58189C482}" type="datetimeFigureOut">
              <a:rPr lang="en-US" smtClean="0"/>
              <a:t>9/26/24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A69502-A57F-A84E-93AF-100B756C6324}" type="slidenum">
              <a:rPr lang="en-US" smtClean="0"/>
              <a:t>‹#›</a:t>
            </a:fld>
            <a:endParaRPr lang="en-US" dirty="0"/>
          </a:p>
        </p:txBody>
      </p:sp>
    </p:spTree>
    <p:extLst>
      <p:ext uri="{BB962C8B-B14F-4D97-AF65-F5344CB8AC3E}">
        <p14:creationId xmlns:p14="http://schemas.microsoft.com/office/powerpoint/2010/main" val="14987028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381000" y="685800"/>
            <a:ext cx="6096000" cy="3429000"/>
          </a:xfrm>
          <a:prstGeom prst="rect">
            <a:avLst/>
          </a:prstGeom>
        </p:spPr>
        <p:txBody>
          <a:bodyPr/>
          <a:lstStyle/>
          <a:p>
            <a:pPr lvl="0"/>
            <a:endParaRPr dirty="0"/>
          </a:p>
        </p:txBody>
      </p:sp>
      <p:sp>
        <p:nvSpPr>
          <p:cNvPr id="73" name="Shape 7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51493904"/>
      </p:ext>
    </p:extLst>
  </p:cSld>
  <p:clrMap bg1="lt1" tx1="dk1" bg2="lt2" tx2="dk2" accent1="accent1" accent2="accent2" accent3="accent3" accent4="accent4" accent5="accent5" accent6="accent6" hlink="hlink" folHlink="folHlink"/>
  <p:hf hdr="0" ftr="0" dt="0"/>
  <p:notesStyle>
    <a:lvl1pPr defTabSz="287012">
      <a:lnSpc>
        <a:spcPct val="125000"/>
      </a:lnSpc>
      <a:defRPr sz="1500">
        <a:latin typeface="Avenir"/>
        <a:ea typeface="Avenir"/>
        <a:cs typeface="Avenir"/>
        <a:sym typeface="Avenir Roman"/>
      </a:defRPr>
    </a:lvl1pPr>
    <a:lvl2pPr indent="143505" defTabSz="287012">
      <a:lnSpc>
        <a:spcPct val="125000"/>
      </a:lnSpc>
      <a:defRPr sz="1500">
        <a:latin typeface="Avenir"/>
        <a:ea typeface="Avenir"/>
        <a:cs typeface="Avenir"/>
        <a:sym typeface="Avenir Roman"/>
      </a:defRPr>
    </a:lvl2pPr>
    <a:lvl3pPr indent="287012" defTabSz="287012">
      <a:lnSpc>
        <a:spcPct val="125000"/>
      </a:lnSpc>
      <a:defRPr sz="1500">
        <a:latin typeface="Avenir"/>
        <a:ea typeface="Avenir"/>
        <a:cs typeface="Avenir"/>
        <a:sym typeface="Avenir Roman"/>
      </a:defRPr>
    </a:lvl3pPr>
    <a:lvl4pPr indent="430517" defTabSz="287012">
      <a:lnSpc>
        <a:spcPct val="125000"/>
      </a:lnSpc>
      <a:defRPr sz="1500">
        <a:latin typeface="Avenir"/>
        <a:ea typeface="Avenir"/>
        <a:cs typeface="Avenir"/>
        <a:sym typeface="Avenir Roman"/>
      </a:defRPr>
    </a:lvl4pPr>
    <a:lvl5pPr indent="574022" defTabSz="287012">
      <a:lnSpc>
        <a:spcPct val="125000"/>
      </a:lnSpc>
      <a:defRPr sz="1500">
        <a:latin typeface="Avenir"/>
        <a:ea typeface="Avenir"/>
        <a:cs typeface="Avenir"/>
        <a:sym typeface="Avenir Roman"/>
      </a:defRPr>
    </a:lvl5pPr>
    <a:lvl6pPr indent="717528" defTabSz="287012">
      <a:lnSpc>
        <a:spcPct val="125000"/>
      </a:lnSpc>
      <a:defRPr sz="1500">
        <a:latin typeface="Avenir"/>
        <a:ea typeface="Avenir"/>
        <a:cs typeface="Avenir"/>
        <a:sym typeface="Avenir Roman"/>
      </a:defRPr>
    </a:lvl6pPr>
    <a:lvl7pPr indent="861034" defTabSz="287012">
      <a:lnSpc>
        <a:spcPct val="125000"/>
      </a:lnSpc>
      <a:defRPr sz="1500">
        <a:latin typeface="Avenir"/>
        <a:ea typeface="Avenir"/>
        <a:cs typeface="Avenir"/>
        <a:sym typeface="Avenir Roman"/>
      </a:defRPr>
    </a:lvl7pPr>
    <a:lvl8pPr indent="1004539" defTabSz="287012">
      <a:lnSpc>
        <a:spcPct val="125000"/>
      </a:lnSpc>
      <a:defRPr sz="1500">
        <a:latin typeface="Avenir"/>
        <a:ea typeface="Avenir"/>
        <a:cs typeface="Avenir"/>
        <a:sym typeface="Avenir Roman"/>
      </a:defRPr>
    </a:lvl8pPr>
    <a:lvl9pPr indent="1148045" defTabSz="287012">
      <a:lnSpc>
        <a:spcPct val="125000"/>
      </a:lnSpc>
      <a:defRPr sz="15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87012" rtl="0">
              <a:lnSpc>
                <a:spcPct val="125000"/>
              </a:lnSpc>
            </a:pPr>
            <a:endParaRPr lang="en-US"/>
          </a:p>
        </p:txBody>
      </p:sp>
    </p:spTree>
    <p:extLst>
      <p:ext uri="{BB962C8B-B14F-4D97-AF65-F5344CB8AC3E}">
        <p14:creationId xmlns:p14="http://schemas.microsoft.com/office/powerpoint/2010/main" val="2650140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void setup() {</a:t>
            </a:r>
          </a:p>
          <a:p>
            <a:r>
              <a:rPr lang="en-IE" dirty="0"/>
              <a:t>  size(400, 400);</a:t>
            </a:r>
          </a:p>
          <a:p>
            <a:r>
              <a:rPr lang="en-IE" dirty="0"/>
              <a:t>  background(0);</a:t>
            </a:r>
          </a:p>
          <a:p>
            <a:r>
              <a:rPr lang="en-IE" dirty="0"/>
              <a:t>  </a:t>
            </a:r>
            <a:r>
              <a:rPr lang="en-IE" dirty="0" err="1"/>
              <a:t>textAlign</a:t>
            </a:r>
            <a:r>
              <a:rPr lang="en-IE" dirty="0"/>
              <a:t>(CENTER);</a:t>
            </a:r>
          </a:p>
          <a:p>
            <a:r>
              <a:rPr lang="en-IE" dirty="0"/>
              <a:t>  </a:t>
            </a:r>
            <a:r>
              <a:rPr lang="en-IE" dirty="0" err="1"/>
              <a:t>textSize</a:t>
            </a:r>
            <a:r>
              <a:rPr lang="en-IE" dirty="0"/>
              <a:t>(24);</a:t>
            </a:r>
          </a:p>
          <a:p>
            <a:r>
              <a:rPr lang="en-IE" dirty="0"/>
              <a:t>  fill(255);</a:t>
            </a:r>
          </a:p>
          <a:p>
            <a:r>
              <a:rPr lang="en-IE" dirty="0"/>
              <a:t>  text("mouse has done nothing", width/2, height/2);</a:t>
            </a:r>
          </a:p>
          <a:p>
            <a:r>
              <a:rPr lang="en-IE" dirty="0"/>
              <a:t>}</a:t>
            </a:r>
          </a:p>
          <a:p>
            <a:r>
              <a:rPr lang="en-IE" dirty="0"/>
              <a:t> </a:t>
            </a:r>
          </a:p>
          <a:p>
            <a:r>
              <a:rPr lang="en-IE" dirty="0"/>
              <a:t>void draw() {</a:t>
            </a:r>
          </a:p>
          <a:p>
            <a:r>
              <a:rPr lang="en-IE" dirty="0"/>
              <a:t>}</a:t>
            </a:r>
          </a:p>
          <a:p>
            <a:r>
              <a:rPr lang="en-IE" dirty="0"/>
              <a:t> </a:t>
            </a:r>
          </a:p>
        </p:txBody>
      </p:sp>
      <p:sp>
        <p:nvSpPr>
          <p:cNvPr id="4" name="Slide Number Placeholder 3"/>
          <p:cNvSpPr>
            <a:spLocks noGrp="1"/>
          </p:cNvSpPr>
          <p:nvPr>
            <p:ph type="sldNum" sz="quarter" idx="10"/>
          </p:nvPr>
        </p:nvSpPr>
        <p:spPr/>
        <p:txBody>
          <a:bodyPr/>
          <a:lstStyle/>
          <a:p>
            <a:fld id="{F963DB36-5273-45A5-A77C-FE9BE0779D84}" type="slidenum">
              <a:rPr lang="en-IE" smtClean="0"/>
              <a:t>23</a:t>
            </a:fld>
            <a:endParaRPr lang="en-IE"/>
          </a:p>
        </p:txBody>
      </p:sp>
    </p:spTree>
    <p:extLst>
      <p:ext uri="{BB962C8B-B14F-4D97-AF65-F5344CB8AC3E}">
        <p14:creationId xmlns:p14="http://schemas.microsoft.com/office/powerpoint/2010/main" val="2068886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void setup() {</a:t>
            </a:r>
          </a:p>
          <a:p>
            <a:r>
              <a:rPr lang="en-IE" dirty="0"/>
              <a:t>  size(400, 400);</a:t>
            </a:r>
          </a:p>
          <a:p>
            <a:r>
              <a:rPr lang="en-IE" dirty="0"/>
              <a:t>  background(0);</a:t>
            </a:r>
          </a:p>
          <a:p>
            <a:r>
              <a:rPr lang="en-IE" dirty="0"/>
              <a:t>  </a:t>
            </a:r>
            <a:r>
              <a:rPr lang="en-IE" dirty="0" err="1"/>
              <a:t>textAlign</a:t>
            </a:r>
            <a:r>
              <a:rPr lang="en-IE" dirty="0"/>
              <a:t>(CENTER);</a:t>
            </a:r>
          </a:p>
          <a:p>
            <a:r>
              <a:rPr lang="en-IE" dirty="0"/>
              <a:t>  </a:t>
            </a:r>
            <a:r>
              <a:rPr lang="en-IE" dirty="0" err="1"/>
              <a:t>textSize</a:t>
            </a:r>
            <a:r>
              <a:rPr lang="en-IE" dirty="0"/>
              <a:t>(24);</a:t>
            </a:r>
          </a:p>
          <a:p>
            <a:r>
              <a:rPr lang="en-IE" dirty="0"/>
              <a:t>  fill(255);</a:t>
            </a:r>
          </a:p>
          <a:p>
            <a:r>
              <a:rPr lang="en-IE" dirty="0"/>
              <a:t>  text("mouse has done nothing", width/2, height/2);</a:t>
            </a:r>
          </a:p>
          <a:p>
            <a:r>
              <a:rPr lang="en-IE" dirty="0"/>
              <a:t>}</a:t>
            </a:r>
          </a:p>
          <a:p>
            <a:r>
              <a:rPr lang="en-IE" dirty="0"/>
              <a:t> </a:t>
            </a:r>
          </a:p>
          <a:p>
            <a:r>
              <a:rPr lang="en-IE" dirty="0"/>
              <a:t>void draw() {</a:t>
            </a:r>
          </a:p>
          <a:p>
            <a:r>
              <a:rPr lang="en-IE" dirty="0"/>
              <a:t>}</a:t>
            </a:r>
          </a:p>
          <a:p>
            <a:r>
              <a:rPr lang="en-IE" dirty="0"/>
              <a:t> </a:t>
            </a:r>
          </a:p>
        </p:txBody>
      </p:sp>
      <p:sp>
        <p:nvSpPr>
          <p:cNvPr id="4" name="Slide Number Placeholder 3"/>
          <p:cNvSpPr>
            <a:spLocks noGrp="1"/>
          </p:cNvSpPr>
          <p:nvPr>
            <p:ph type="sldNum" sz="quarter" idx="10"/>
          </p:nvPr>
        </p:nvSpPr>
        <p:spPr/>
        <p:txBody>
          <a:bodyPr/>
          <a:lstStyle/>
          <a:p>
            <a:fld id="{F963DB36-5273-45A5-A77C-FE9BE0779D84}" type="slidenum">
              <a:rPr lang="en-IE" smtClean="0"/>
              <a:t>24</a:t>
            </a:fld>
            <a:endParaRPr lang="en-IE"/>
          </a:p>
        </p:txBody>
      </p:sp>
    </p:spTree>
    <p:extLst>
      <p:ext uri="{BB962C8B-B14F-4D97-AF65-F5344CB8AC3E}">
        <p14:creationId xmlns:p14="http://schemas.microsoft.com/office/powerpoint/2010/main" val="1080514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t>void </a:t>
            </a:r>
            <a:r>
              <a:rPr lang="en-IE" sz="1200" dirty="0" err="1"/>
              <a:t>mouseMoved</a:t>
            </a:r>
            <a:r>
              <a:rPr lang="en-IE" sz="1200" dirty="0"/>
              <a:t>() {</a:t>
            </a:r>
          </a:p>
          <a:p>
            <a:r>
              <a:rPr lang="en-IE" sz="1200" dirty="0"/>
              <a:t>     background(150, 10, 70); </a:t>
            </a:r>
          </a:p>
          <a:p>
            <a:r>
              <a:rPr lang="en-IE" sz="1200" dirty="0"/>
              <a:t>     text("mouse was moved", width/2, height/2);</a:t>
            </a:r>
          </a:p>
          <a:p>
            <a:r>
              <a:rPr lang="en-IE" sz="1200" dirty="0"/>
              <a:t>}</a:t>
            </a:r>
          </a:p>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25</a:t>
            </a:fld>
            <a:endParaRPr lang="en-IE"/>
          </a:p>
        </p:txBody>
      </p:sp>
    </p:spTree>
    <p:extLst>
      <p:ext uri="{BB962C8B-B14F-4D97-AF65-F5344CB8AC3E}">
        <p14:creationId xmlns:p14="http://schemas.microsoft.com/office/powerpoint/2010/main" val="194137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t>void </a:t>
            </a:r>
            <a:r>
              <a:rPr lang="en-IE" sz="1200" dirty="0" err="1"/>
              <a:t>mouseDragged</a:t>
            </a:r>
            <a:r>
              <a:rPr lang="en-IE" sz="1200" dirty="0"/>
              <a:t>() {</a:t>
            </a:r>
          </a:p>
          <a:p>
            <a:r>
              <a:rPr lang="en-IE" sz="1200" dirty="0"/>
              <a:t>     background(10, 70, 100); </a:t>
            </a:r>
          </a:p>
          <a:p>
            <a:r>
              <a:rPr lang="en-IE" sz="1200" dirty="0"/>
              <a:t>     text("mouse was dragged", width/2, height/2);</a:t>
            </a:r>
          </a:p>
          <a:p>
            <a:r>
              <a:rPr lang="en-IE" sz="1200" dirty="0"/>
              <a:t>}</a:t>
            </a:r>
          </a:p>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26</a:t>
            </a:fld>
            <a:endParaRPr lang="en-IE"/>
          </a:p>
        </p:txBody>
      </p:sp>
    </p:spTree>
    <p:extLst>
      <p:ext uri="{BB962C8B-B14F-4D97-AF65-F5344CB8AC3E}">
        <p14:creationId xmlns:p14="http://schemas.microsoft.com/office/powerpoint/2010/main" val="56515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t>void </a:t>
            </a:r>
            <a:r>
              <a:rPr lang="en-IE" sz="1200" dirty="0" err="1"/>
              <a:t>mouseReleased</a:t>
            </a:r>
            <a:r>
              <a:rPr lang="en-IE" sz="1200" dirty="0"/>
              <a:t>() {</a:t>
            </a:r>
          </a:p>
          <a:p>
            <a:r>
              <a:rPr lang="en-IE" sz="1200" dirty="0"/>
              <a:t>     background(100, 0, 100); </a:t>
            </a:r>
          </a:p>
          <a:p>
            <a:r>
              <a:rPr lang="en-IE" sz="1200" dirty="0"/>
              <a:t>     text("mouse was released", width/2, height/2);</a:t>
            </a:r>
          </a:p>
          <a:p>
            <a:r>
              <a:rPr lang="en-IE" sz="1200" dirty="0"/>
              <a:t>}</a:t>
            </a:r>
          </a:p>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27</a:t>
            </a:fld>
            <a:endParaRPr lang="en-IE"/>
          </a:p>
        </p:txBody>
      </p:sp>
    </p:spTree>
    <p:extLst>
      <p:ext uri="{BB962C8B-B14F-4D97-AF65-F5344CB8AC3E}">
        <p14:creationId xmlns:p14="http://schemas.microsoft.com/office/powerpoint/2010/main" val="356682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a:t>void </a:t>
            </a:r>
            <a:r>
              <a:rPr lang="en-IE" sz="1200" dirty="0" err="1"/>
              <a:t>mousePressed</a:t>
            </a:r>
            <a:r>
              <a:rPr lang="en-IE" sz="1200" dirty="0"/>
              <a:t>() {</a:t>
            </a:r>
          </a:p>
          <a:p>
            <a:r>
              <a:rPr lang="en-IE" sz="1200" dirty="0"/>
              <a:t>    background(100, 100, 0); </a:t>
            </a:r>
          </a:p>
          <a:p>
            <a:r>
              <a:rPr lang="en-IE" sz="1200" dirty="0"/>
              <a:t>    text("mouse was pressed", width/2, height/2);</a:t>
            </a:r>
          </a:p>
          <a:p>
            <a:r>
              <a:rPr lang="en-IE" sz="1200" dirty="0"/>
              <a:t>    if ( </a:t>
            </a:r>
            <a:r>
              <a:rPr lang="en-IE" sz="1200" dirty="0" err="1"/>
              <a:t>mouseButton</a:t>
            </a:r>
            <a:r>
              <a:rPr lang="en-IE" sz="1200" dirty="0"/>
              <a:t> == LEFT) {</a:t>
            </a:r>
          </a:p>
          <a:p>
            <a:r>
              <a:rPr lang="en-IE" sz="1200" dirty="0"/>
              <a:t>       text("and it was the left button", width/2, height/2 + 40);</a:t>
            </a:r>
          </a:p>
          <a:p>
            <a:r>
              <a:rPr lang="en-IE" sz="1200" dirty="0"/>
              <a:t>    }</a:t>
            </a:r>
          </a:p>
          <a:p>
            <a:r>
              <a:rPr lang="en-IE" sz="1200" dirty="0"/>
              <a:t>    if (</a:t>
            </a:r>
            <a:r>
              <a:rPr lang="en-IE" sz="1200" dirty="0" err="1"/>
              <a:t>mouseButton</a:t>
            </a:r>
            <a:r>
              <a:rPr lang="en-IE" sz="1200" dirty="0"/>
              <a:t> == RIGHT) {</a:t>
            </a:r>
          </a:p>
          <a:p>
            <a:r>
              <a:rPr lang="en-IE" sz="1200" dirty="0"/>
              <a:t>       text("and it was the right button", width/2, height/2 + 40);</a:t>
            </a:r>
          </a:p>
          <a:p>
            <a:r>
              <a:rPr lang="en-IE" sz="1200" dirty="0"/>
              <a:t>    }</a:t>
            </a:r>
          </a:p>
          <a:p>
            <a:r>
              <a:rPr lang="en-IE" sz="1200" dirty="0"/>
              <a:t>}</a:t>
            </a:r>
          </a:p>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28</a:t>
            </a:fld>
            <a:endParaRPr lang="en-IE"/>
          </a:p>
        </p:txBody>
      </p:sp>
    </p:spTree>
    <p:extLst>
      <p:ext uri="{BB962C8B-B14F-4D97-AF65-F5344CB8AC3E}">
        <p14:creationId xmlns:p14="http://schemas.microsoft.com/office/powerpoint/2010/main" val="87413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30</a:t>
            </a:fld>
            <a:endParaRPr lang="en-IE"/>
          </a:p>
        </p:txBody>
      </p:sp>
    </p:spTree>
    <p:extLst>
      <p:ext uri="{BB962C8B-B14F-4D97-AF65-F5344CB8AC3E}">
        <p14:creationId xmlns:p14="http://schemas.microsoft.com/office/powerpoint/2010/main" val="323322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t>
            </a:r>
            <a:r>
              <a:rPr lang="en-IE" dirty="0" err="1"/>
              <a:t>Reas</a:t>
            </a:r>
            <a:r>
              <a:rPr lang="en-IE" dirty="0"/>
              <a:t>, C. &amp; Fry, B. (2014) Processing – A Programming Handbook for Visual Designers and Artists, 2nd Edition, MIT Press, London.</a:t>
            </a:r>
          </a:p>
          <a:p>
            <a:endParaRPr lang="en-IE" dirty="0"/>
          </a:p>
          <a:p>
            <a:r>
              <a:rPr lang="en-IE" dirty="0"/>
              <a:t>void setup() {</a:t>
            </a:r>
          </a:p>
          <a:p>
            <a:r>
              <a:rPr lang="en-IE" dirty="0"/>
              <a:t>  size(100,100);</a:t>
            </a:r>
          </a:p>
          <a:p>
            <a:r>
              <a:rPr lang="en-IE" dirty="0"/>
              <a:t>}</a:t>
            </a:r>
          </a:p>
          <a:p>
            <a:endParaRPr lang="en-IE" dirty="0"/>
          </a:p>
          <a:p>
            <a:r>
              <a:rPr lang="en-IE" dirty="0"/>
              <a:t>void draw() {</a:t>
            </a:r>
          </a:p>
          <a:p>
            <a:r>
              <a:rPr lang="en-IE" dirty="0"/>
              <a:t>  background(0);</a:t>
            </a:r>
          </a:p>
          <a:p>
            <a:r>
              <a:rPr lang="en-IE" dirty="0"/>
              <a:t>  stroke(255);</a:t>
            </a:r>
          </a:p>
          <a:p>
            <a:r>
              <a:rPr lang="en-IE" dirty="0"/>
              <a:t>  fill(128);</a:t>
            </a:r>
          </a:p>
          <a:p>
            <a:r>
              <a:rPr lang="en-IE" dirty="0"/>
              <a:t>  if (</a:t>
            </a:r>
            <a:r>
              <a:rPr lang="en-IE" dirty="0" err="1"/>
              <a:t>mousePressed</a:t>
            </a:r>
            <a:r>
              <a:rPr lang="en-IE" dirty="0"/>
              <a:t>){</a:t>
            </a:r>
          </a:p>
          <a:p>
            <a:r>
              <a:rPr lang="en-IE" dirty="0"/>
              <a:t>    </a:t>
            </a:r>
            <a:r>
              <a:rPr lang="en-IE" dirty="0" err="1"/>
              <a:t>rect</a:t>
            </a:r>
            <a:r>
              <a:rPr lang="en-IE" dirty="0"/>
              <a:t>(45,45,34,34); </a:t>
            </a:r>
          </a:p>
          <a:p>
            <a:r>
              <a:rPr lang="en-IE" dirty="0"/>
              <a:t>  }</a:t>
            </a:r>
          </a:p>
          <a:p>
            <a:r>
              <a:rPr lang="en-IE" dirty="0"/>
              <a:t>  else{</a:t>
            </a:r>
          </a:p>
          <a:p>
            <a:r>
              <a:rPr lang="en-IE" dirty="0"/>
              <a:t>    ellipse(45,45,34,34);     </a:t>
            </a:r>
          </a:p>
          <a:p>
            <a:r>
              <a:rPr lang="en-IE" dirty="0"/>
              <a:t>  }</a:t>
            </a:r>
          </a:p>
          <a:p>
            <a:r>
              <a:rPr lang="en-IE" dirty="0"/>
              <a:t>}</a:t>
            </a:r>
          </a:p>
        </p:txBody>
      </p:sp>
      <p:sp>
        <p:nvSpPr>
          <p:cNvPr id="4" name="Slide Number Placeholder 3"/>
          <p:cNvSpPr>
            <a:spLocks noGrp="1"/>
          </p:cNvSpPr>
          <p:nvPr>
            <p:ph type="sldNum" sz="quarter" idx="10"/>
          </p:nvPr>
        </p:nvSpPr>
        <p:spPr/>
        <p:txBody>
          <a:bodyPr/>
          <a:lstStyle/>
          <a:p>
            <a:fld id="{F963DB36-5273-45A5-A77C-FE9BE0779D84}" type="slidenum">
              <a:rPr lang="en-IE" smtClean="0"/>
              <a:t>31</a:t>
            </a:fld>
            <a:endParaRPr lang="en-IE"/>
          </a:p>
        </p:txBody>
      </p:sp>
    </p:spTree>
    <p:extLst>
      <p:ext uri="{BB962C8B-B14F-4D97-AF65-F5344CB8AC3E}">
        <p14:creationId xmlns:p14="http://schemas.microsoft.com/office/powerpoint/2010/main" val="63081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t>
            </a:r>
            <a:r>
              <a:rPr lang="en-IE" dirty="0" err="1"/>
              <a:t>Reas</a:t>
            </a:r>
            <a:r>
              <a:rPr lang="en-IE" dirty="0"/>
              <a:t>, C. &amp; Fry, B. (2014) Processing – A Programming Handbook for Visual Designers and Artists, 2nd Edition, MIT Press, London.</a:t>
            </a:r>
          </a:p>
          <a:p>
            <a:endParaRPr lang="en-IE" dirty="0"/>
          </a:p>
          <a:p>
            <a:r>
              <a:rPr lang="en-IE" dirty="0"/>
              <a:t>void setup() {</a:t>
            </a:r>
          </a:p>
          <a:p>
            <a:r>
              <a:rPr lang="en-IE" dirty="0"/>
              <a:t>  size(100, 100);</a:t>
            </a:r>
          </a:p>
          <a:p>
            <a:r>
              <a:rPr lang="en-IE" dirty="0"/>
              <a:t>} </a:t>
            </a:r>
          </a:p>
          <a:p>
            <a:endParaRPr lang="en-IE" dirty="0"/>
          </a:p>
          <a:p>
            <a:r>
              <a:rPr lang="en-IE" dirty="0"/>
              <a:t>void draw() {</a:t>
            </a:r>
          </a:p>
          <a:p>
            <a:r>
              <a:rPr lang="en-IE" dirty="0"/>
              <a:t>  background(204);</a:t>
            </a:r>
          </a:p>
          <a:p>
            <a:r>
              <a:rPr lang="en-IE" dirty="0"/>
              <a:t>  if (</a:t>
            </a:r>
            <a:r>
              <a:rPr lang="en-IE" dirty="0" err="1"/>
              <a:t>mousePressed</a:t>
            </a:r>
            <a:r>
              <a:rPr lang="en-IE" dirty="0"/>
              <a:t> == true) {</a:t>
            </a:r>
          </a:p>
          <a:p>
            <a:r>
              <a:rPr lang="en-IE" dirty="0"/>
              <a:t>    fill(255); // White</a:t>
            </a:r>
          </a:p>
          <a:p>
            <a:r>
              <a:rPr lang="en-IE" dirty="0"/>
              <a:t>  } else {</a:t>
            </a:r>
          </a:p>
          <a:p>
            <a:r>
              <a:rPr lang="en-IE" dirty="0"/>
              <a:t>    fill(0); // Black</a:t>
            </a:r>
          </a:p>
          <a:p>
            <a:r>
              <a:rPr lang="en-IE" dirty="0"/>
              <a:t>  }</a:t>
            </a:r>
          </a:p>
          <a:p>
            <a:r>
              <a:rPr lang="en-IE" dirty="0"/>
              <a:t>  </a:t>
            </a:r>
            <a:r>
              <a:rPr lang="en-IE" dirty="0" err="1"/>
              <a:t>rect</a:t>
            </a:r>
            <a:r>
              <a:rPr lang="en-IE" dirty="0"/>
              <a:t>(25, 25, 50, 50);</a:t>
            </a:r>
          </a:p>
          <a:p>
            <a:r>
              <a:rPr lang="en-IE" dirty="0"/>
              <a:t>}</a:t>
            </a:r>
          </a:p>
        </p:txBody>
      </p:sp>
      <p:sp>
        <p:nvSpPr>
          <p:cNvPr id="4" name="Slide Number Placeholder 3"/>
          <p:cNvSpPr>
            <a:spLocks noGrp="1"/>
          </p:cNvSpPr>
          <p:nvPr>
            <p:ph type="sldNum" sz="quarter" idx="10"/>
          </p:nvPr>
        </p:nvSpPr>
        <p:spPr/>
        <p:txBody>
          <a:bodyPr/>
          <a:lstStyle/>
          <a:p>
            <a:fld id="{F963DB36-5273-45A5-A77C-FE9BE0779D84}" type="slidenum">
              <a:rPr lang="en-IE" smtClean="0"/>
              <a:t>36</a:t>
            </a:fld>
            <a:endParaRPr lang="en-IE"/>
          </a:p>
        </p:txBody>
      </p:sp>
    </p:spTree>
    <p:extLst>
      <p:ext uri="{BB962C8B-B14F-4D97-AF65-F5344CB8AC3E}">
        <p14:creationId xmlns:p14="http://schemas.microsoft.com/office/powerpoint/2010/main" val="2053292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t>
            </a:r>
            <a:r>
              <a:rPr lang="en-IE" dirty="0" err="1"/>
              <a:t>Reas</a:t>
            </a:r>
            <a:r>
              <a:rPr lang="en-IE" dirty="0"/>
              <a:t>, C. &amp; Fry, B. (2014) Processing – A Programming Handbook for Visual Designers and Artists, 2nd Edition, MIT Press, London.</a:t>
            </a:r>
          </a:p>
          <a:p>
            <a:endParaRPr lang="en-IE" dirty="0"/>
          </a:p>
          <a:p>
            <a:r>
              <a:rPr lang="en-IE" dirty="0"/>
              <a:t>void setup() {</a:t>
            </a:r>
          </a:p>
          <a:p>
            <a:r>
              <a:rPr lang="en-IE" dirty="0"/>
              <a:t>  size(100, 100);</a:t>
            </a:r>
          </a:p>
          <a:p>
            <a:r>
              <a:rPr lang="en-IE" dirty="0"/>
              <a:t>}</a:t>
            </a:r>
          </a:p>
          <a:p>
            <a:endParaRPr lang="en-IE" dirty="0"/>
          </a:p>
          <a:p>
            <a:r>
              <a:rPr lang="en-IE" dirty="0"/>
              <a:t>void draw() { </a:t>
            </a:r>
          </a:p>
          <a:p>
            <a:r>
              <a:rPr lang="en-IE" dirty="0"/>
              <a:t>   if (</a:t>
            </a:r>
            <a:r>
              <a:rPr lang="en-IE" dirty="0" err="1"/>
              <a:t>mousePressed</a:t>
            </a:r>
            <a:r>
              <a:rPr lang="en-IE" dirty="0"/>
              <a:t>){</a:t>
            </a:r>
          </a:p>
          <a:p>
            <a:r>
              <a:rPr lang="en-IE" dirty="0"/>
              <a:t>       if (</a:t>
            </a:r>
            <a:r>
              <a:rPr lang="en-IE" dirty="0" err="1"/>
              <a:t>mouseButton</a:t>
            </a:r>
            <a:r>
              <a:rPr lang="en-IE" dirty="0"/>
              <a:t> == LEFT) </a:t>
            </a:r>
          </a:p>
          <a:p>
            <a:r>
              <a:rPr lang="en-IE" dirty="0"/>
              <a:t>            fill(0);     // black</a:t>
            </a:r>
          </a:p>
          <a:p>
            <a:r>
              <a:rPr lang="en-IE" dirty="0"/>
              <a:t>       else if (</a:t>
            </a:r>
            <a:r>
              <a:rPr lang="en-IE" dirty="0" err="1"/>
              <a:t>mouseButton</a:t>
            </a:r>
            <a:r>
              <a:rPr lang="en-IE" dirty="0"/>
              <a:t> == RIGHT)</a:t>
            </a:r>
          </a:p>
          <a:p>
            <a:r>
              <a:rPr lang="en-IE" dirty="0"/>
              <a:t>            fill(255);   // whit</a:t>
            </a:r>
          </a:p>
          <a:p>
            <a:r>
              <a:rPr lang="en-IE" dirty="0"/>
              <a:t>   }        </a:t>
            </a:r>
          </a:p>
          <a:p>
            <a:r>
              <a:rPr lang="en-IE" dirty="0"/>
              <a:t>   else { </a:t>
            </a:r>
          </a:p>
          <a:p>
            <a:r>
              <a:rPr lang="en-IE" dirty="0"/>
              <a:t>       fill(126);   // </a:t>
            </a:r>
            <a:r>
              <a:rPr lang="en-IE" dirty="0" err="1"/>
              <a:t>gray</a:t>
            </a:r>
            <a:endParaRPr lang="en-IE" dirty="0"/>
          </a:p>
          <a:p>
            <a:r>
              <a:rPr lang="en-IE" dirty="0"/>
              <a:t>    }</a:t>
            </a:r>
          </a:p>
          <a:p>
            <a:r>
              <a:rPr lang="en-IE" dirty="0"/>
              <a:t>    </a:t>
            </a:r>
            <a:r>
              <a:rPr lang="en-IE" dirty="0" err="1"/>
              <a:t>rect</a:t>
            </a:r>
            <a:r>
              <a:rPr lang="en-IE" dirty="0"/>
              <a:t>(25, 25, 50, 50);</a:t>
            </a:r>
          </a:p>
          <a:p>
            <a:r>
              <a:rPr lang="en-IE" dirty="0"/>
              <a:t>}</a:t>
            </a:r>
          </a:p>
        </p:txBody>
      </p:sp>
      <p:sp>
        <p:nvSpPr>
          <p:cNvPr id="4" name="Slide Number Placeholder 3"/>
          <p:cNvSpPr>
            <a:spLocks noGrp="1"/>
          </p:cNvSpPr>
          <p:nvPr>
            <p:ph type="sldNum" sz="quarter" idx="10"/>
          </p:nvPr>
        </p:nvSpPr>
        <p:spPr/>
        <p:txBody>
          <a:bodyPr/>
          <a:lstStyle/>
          <a:p>
            <a:fld id="{F963DB36-5273-45A5-A77C-FE9BE0779D84}" type="slidenum">
              <a:rPr lang="en-IE" smtClean="0"/>
              <a:t>41</a:t>
            </a:fld>
            <a:endParaRPr lang="en-IE"/>
          </a:p>
        </p:txBody>
      </p:sp>
    </p:spTree>
    <p:extLst>
      <p:ext uri="{BB962C8B-B14F-4D97-AF65-F5344CB8AC3E}">
        <p14:creationId xmlns:p14="http://schemas.microsoft.com/office/powerpoint/2010/main" val="3734715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10</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42</a:t>
            </a:fld>
            <a:endParaRPr lang="en-IE"/>
          </a:p>
        </p:txBody>
      </p:sp>
    </p:spTree>
    <p:extLst>
      <p:ext uri="{BB962C8B-B14F-4D97-AF65-F5344CB8AC3E}">
        <p14:creationId xmlns:p14="http://schemas.microsoft.com/office/powerpoint/2010/main" val="218584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//https://processing.org/tutorials/interactivity</a:t>
            </a:r>
          </a:p>
          <a:p>
            <a:endParaRPr lang="en-IE" dirty="0"/>
          </a:p>
          <a:p>
            <a:r>
              <a:rPr lang="en-IE" dirty="0"/>
              <a:t>void setup() {</a:t>
            </a:r>
          </a:p>
          <a:p>
            <a:r>
              <a:rPr lang="en-IE" dirty="0"/>
              <a:t>  size(500,400);</a:t>
            </a:r>
          </a:p>
          <a:p>
            <a:r>
              <a:rPr lang="en-IE" dirty="0"/>
              <a:t>  background(0);</a:t>
            </a:r>
          </a:p>
          <a:p>
            <a:r>
              <a:rPr lang="en-IE" dirty="0"/>
              <a:t>}</a:t>
            </a:r>
          </a:p>
          <a:p>
            <a:endParaRPr lang="en-IE" dirty="0"/>
          </a:p>
          <a:p>
            <a:r>
              <a:rPr lang="en-IE" dirty="0"/>
              <a:t>void draw() {</a:t>
            </a:r>
          </a:p>
          <a:p>
            <a:r>
              <a:rPr lang="en-IE" dirty="0"/>
              <a:t> </a:t>
            </a:r>
          </a:p>
          <a:p>
            <a:r>
              <a:rPr lang="en-IE" dirty="0"/>
              <a:t>  if (</a:t>
            </a:r>
            <a:r>
              <a:rPr lang="en-IE" dirty="0" err="1"/>
              <a:t>mousePressed</a:t>
            </a:r>
            <a:r>
              <a:rPr lang="en-IE" dirty="0"/>
              <a:t>) {</a:t>
            </a:r>
          </a:p>
          <a:p>
            <a:r>
              <a:rPr lang="en-IE" dirty="0"/>
              <a:t>    background(0);</a:t>
            </a:r>
          </a:p>
          <a:p>
            <a:r>
              <a:rPr lang="en-IE" dirty="0"/>
              <a:t>  }</a:t>
            </a:r>
          </a:p>
          <a:p>
            <a:endParaRPr lang="en-IE" dirty="0"/>
          </a:p>
          <a:p>
            <a:r>
              <a:rPr lang="en-IE" dirty="0"/>
              <a:t>  stroke(255);</a:t>
            </a:r>
          </a:p>
          <a:p>
            <a:r>
              <a:rPr lang="en-IE" dirty="0"/>
              <a:t>  fill(45,45,45);</a:t>
            </a:r>
          </a:p>
          <a:p>
            <a:r>
              <a:rPr lang="en-IE" dirty="0"/>
              <a:t>  ellipse(</a:t>
            </a:r>
            <a:r>
              <a:rPr lang="en-IE" dirty="0" err="1"/>
              <a:t>mouseX</a:t>
            </a:r>
            <a:r>
              <a:rPr lang="en-IE" dirty="0"/>
              <a:t>, </a:t>
            </a:r>
            <a:r>
              <a:rPr lang="en-IE" dirty="0" err="1"/>
              <a:t>mouseY</a:t>
            </a:r>
            <a:r>
              <a:rPr lang="en-IE" dirty="0"/>
              <a:t>, 100, 100);</a:t>
            </a:r>
          </a:p>
          <a:p>
            <a:r>
              <a:rPr lang="en-IE" dirty="0"/>
              <a:t>  </a:t>
            </a:r>
          </a:p>
          <a:p>
            <a:r>
              <a:rPr lang="en-IE" dirty="0"/>
              <a:t>}</a:t>
            </a:r>
          </a:p>
        </p:txBody>
      </p:sp>
      <p:sp>
        <p:nvSpPr>
          <p:cNvPr id="4" name="Slide Number Placeholder 3"/>
          <p:cNvSpPr>
            <a:spLocks noGrp="1"/>
          </p:cNvSpPr>
          <p:nvPr>
            <p:ph type="sldNum" sz="quarter" idx="10"/>
          </p:nvPr>
        </p:nvSpPr>
        <p:spPr/>
        <p:txBody>
          <a:bodyPr/>
          <a:lstStyle/>
          <a:p>
            <a:fld id="{F963DB36-5273-45A5-A77C-FE9BE0779D84}" type="slidenum">
              <a:rPr lang="en-IE" smtClean="0"/>
              <a:t>46</a:t>
            </a:fld>
            <a:endParaRPr lang="en-IE"/>
          </a:p>
        </p:txBody>
      </p:sp>
    </p:spTree>
    <p:extLst>
      <p:ext uri="{BB962C8B-B14F-4D97-AF65-F5344CB8AC3E}">
        <p14:creationId xmlns:p14="http://schemas.microsoft.com/office/powerpoint/2010/main" val="893942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11</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Draw attention to the naming of the variables in the parameter list.  The actual name of the variable does not matter…the type is all java is interested in.  To demonstrate this concept, </a:t>
            </a:r>
            <a:r>
              <a:rPr lang="en-IE" dirty="0" err="1"/>
              <a:t>val</a:t>
            </a:r>
            <a:r>
              <a:rPr lang="en-IE" dirty="0"/>
              <a:t> and number are used.</a:t>
            </a:r>
          </a:p>
        </p:txBody>
      </p:sp>
      <p:sp>
        <p:nvSpPr>
          <p:cNvPr id="4" name="Slide Number Placeholder 3"/>
          <p:cNvSpPr>
            <a:spLocks noGrp="1"/>
          </p:cNvSpPr>
          <p:nvPr>
            <p:ph type="sldNum" sz="quarter" idx="10"/>
          </p:nvPr>
        </p:nvSpPr>
        <p:spPr/>
        <p:txBody>
          <a:bodyPr/>
          <a:lstStyle/>
          <a:p>
            <a:fld id="{F963DB36-5273-45A5-A77C-FE9BE0779D84}" type="slidenum">
              <a:rPr lang="en-IE" smtClean="0"/>
              <a:t>12</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13</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14</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963DB36-5273-45A5-A77C-FE9BE0779D84}" type="slidenum">
              <a:rPr lang="en-IE" smtClean="0"/>
              <a:t>15</a:t>
            </a:fld>
            <a:endParaRPr lang="en-IE"/>
          </a:p>
        </p:txBody>
      </p:sp>
    </p:spTree>
    <p:extLst>
      <p:ext uri="{BB962C8B-B14F-4D97-AF65-F5344CB8AC3E}">
        <p14:creationId xmlns:p14="http://schemas.microsoft.com/office/powerpoint/2010/main" val="3936486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void setup() {</a:t>
            </a:r>
          </a:p>
          <a:p>
            <a:r>
              <a:rPr lang="en-IE" dirty="0"/>
              <a:t>  size(400, 400);</a:t>
            </a:r>
          </a:p>
          <a:p>
            <a:r>
              <a:rPr lang="en-IE" dirty="0"/>
              <a:t>  background(0);</a:t>
            </a:r>
          </a:p>
          <a:p>
            <a:r>
              <a:rPr lang="en-IE" dirty="0"/>
              <a:t>  </a:t>
            </a:r>
            <a:r>
              <a:rPr lang="en-IE" dirty="0" err="1"/>
              <a:t>textAlign</a:t>
            </a:r>
            <a:r>
              <a:rPr lang="en-IE" dirty="0"/>
              <a:t>(CENTER);</a:t>
            </a:r>
          </a:p>
          <a:p>
            <a:r>
              <a:rPr lang="en-IE" dirty="0"/>
              <a:t>  </a:t>
            </a:r>
            <a:r>
              <a:rPr lang="en-IE" dirty="0" err="1"/>
              <a:t>textSize</a:t>
            </a:r>
            <a:r>
              <a:rPr lang="en-IE" dirty="0"/>
              <a:t>(24);</a:t>
            </a:r>
          </a:p>
          <a:p>
            <a:r>
              <a:rPr lang="en-IE" dirty="0"/>
              <a:t>  fill(255);</a:t>
            </a:r>
          </a:p>
          <a:p>
            <a:r>
              <a:rPr lang="en-IE" dirty="0"/>
              <a:t>  text("mouse has done nothing", width/2, height/2);</a:t>
            </a:r>
          </a:p>
          <a:p>
            <a:r>
              <a:rPr lang="en-IE" dirty="0"/>
              <a:t>}</a:t>
            </a:r>
          </a:p>
          <a:p>
            <a:r>
              <a:rPr lang="en-IE" dirty="0"/>
              <a:t> </a:t>
            </a:r>
          </a:p>
        </p:txBody>
      </p:sp>
      <p:sp>
        <p:nvSpPr>
          <p:cNvPr id="4" name="Slide Number Placeholder 3"/>
          <p:cNvSpPr>
            <a:spLocks noGrp="1"/>
          </p:cNvSpPr>
          <p:nvPr>
            <p:ph type="sldNum" sz="quarter" idx="10"/>
          </p:nvPr>
        </p:nvSpPr>
        <p:spPr/>
        <p:txBody>
          <a:bodyPr/>
          <a:lstStyle/>
          <a:p>
            <a:fld id="{F963DB36-5273-45A5-A77C-FE9BE0779D84}" type="slidenum">
              <a:rPr lang="en-IE" smtClean="0"/>
              <a:t>21</a:t>
            </a:fld>
            <a:endParaRPr lang="en-IE"/>
          </a:p>
        </p:txBody>
      </p:sp>
    </p:spTree>
    <p:extLst>
      <p:ext uri="{BB962C8B-B14F-4D97-AF65-F5344CB8AC3E}">
        <p14:creationId xmlns:p14="http://schemas.microsoft.com/office/powerpoint/2010/main" val="178258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void setup() {</a:t>
            </a:r>
          </a:p>
          <a:p>
            <a:r>
              <a:rPr lang="en-IE" dirty="0"/>
              <a:t>  size(400, 400);</a:t>
            </a:r>
          </a:p>
          <a:p>
            <a:r>
              <a:rPr lang="en-IE" dirty="0"/>
              <a:t>  background(0);</a:t>
            </a:r>
          </a:p>
          <a:p>
            <a:r>
              <a:rPr lang="en-IE" dirty="0"/>
              <a:t>  </a:t>
            </a:r>
            <a:r>
              <a:rPr lang="en-IE" dirty="0" err="1"/>
              <a:t>textAlign</a:t>
            </a:r>
            <a:r>
              <a:rPr lang="en-IE" dirty="0"/>
              <a:t>(CENTER);</a:t>
            </a:r>
          </a:p>
          <a:p>
            <a:r>
              <a:rPr lang="en-IE" dirty="0"/>
              <a:t>  </a:t>
            </a:r>
            <a:r>
              <a:rPr lang="en-IE" dirty="0" err="1"/>
              <a:t>textSize</a:t>
            </a:r>
            <a:r>
              <a:rPr lang="en-IE" dirty="0"/>
              <a:t>(24);</a:t>
            </a:r>
          </a:p>
          <a:p>
            <a:r>
              <a:rPr lang="en-IE" dirty="0"/>
              <a:t>  fill(255);</a:t>
            </a:r>
          </a:p>
          <a:p>
            <a:r>
              <a:rPr lang="en-IE" dirty="0"/>
              <a:t>  text("mouse has done nothing", width/2, height/2);</a:t>
            </a:r>
          </a:p>
          <a:p>
            <a:r>
              <a:rPr lang="en-IE" dirty="0"/>
              <a:t>}</a:t>
            </a:r>
          </a:p>
          <a:p>
            <a:r>
              <a:rPr lang="en-IE" dirty="0"/>
              <a:t> </a:t>
            </a:r>
          </a:p>
          <a:p>
            <a:r>
              <a:rPr lang="en-IE" dirty="0"/>
              <a:t>void draw() {</a:t>
            </a:r>
          </a:p>
          <a:p>
            <a:r>
              <a:rPr lang="en-IE" dirty="0"/>
              <a:t>}</a:t>
            </a:r>
          </a:p>
          <a:p>
            <a:r>
              <a:rPr lang="en-IE" dirty="0"/>
              <a:t> </a:t>
            </a:r>
          </a:p>
        </p:txBody>
      </p:sp>
      <p:sp>
        <p:nvSpPr>
          <p:cNvPr id="4" name="Slide Number Placeholder 3"/>
          <p:cNvSpPr>
            <a:spLocks noGrp="1"/>
          </p:cNvSpPr>
          <p:nvPr>
            <p:ph type="sldNum" sz="quarter" idx="10"/>
          </p:nvPr>
        </p:nvSpPr>
        <p:spPr/>
        <p:txBody>
          <a:bodyPr/>
          <a:lstStyle/>
          <a:p>
            <a:fld id="{F963DB36-5273-45A5-A77C-FE9BE0779D84}" type="slidenum">
              <a:rPr lang="en-IE" smtClean="0"/>
              <a:t>22</a:t>
            </a:fld>
            <a:endParaRPr lang="en-IE"/>
          </a:p>
        </p:txBody>
      </p:sp>
    </p:spTree>
    <p:extLst>
      <p:ext uri="{BB962C8B-B14F-4D97-AF65-F5344CB8AC3E}">
        <p14:creationId xmlns:p14="http://schemas.microsoft.com/office/powerpoint/2010/main" val="1414607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mailto:ddrohan@wit.ie"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Lab Title">
    <p:spTree>
      <p:nvGrpSpPr>
        <p:cNvPr id="1" name=""/>
        <p:cNvGrpSpPr/>
        <p:nvPr/>
      </p:nvGrpSpPr>
      <p:grpSpPr>
        <a:xfrm>
          <a:off x="0" y="0"/>
          <a:ext cx="0" cy="0"/>
          <a:chOff x="0" y="0"/>
          <a:chExt cx="0" cy="0"/>
        </a:xfrm>
      </p:grpSpPr>
      <p:pic>
        <p:nvPicPr>
          <p:cNvPr id="4" name="Picture Placeholder 7" descr="A close-up of a metal structure&#10;&#10;Description automatically generated with low confidence">
            <a:extLst>
              <a:ext uri="{FF2B5EF4-FFF2-40B4-BE49-F238E27FC236}">
                <a16:creationId xmlns:a16="http://schemas.microsoft.com/office/drawing/2014/main" id="{14F6341F-72F0-BFA6-6798-9AC71A86B3D4}"/>
              </a:ext>
            </a:extLst>
          </p:cNvPr>
          <p:cNvPicPr>
            <a:picLocks noChangeAspect="1"/>
          </p:cNvPicPr>
          <p:nvPr userDrawn="1"/>
        </p:nvPicPr>
        <p:blipFill rotWithShape="1">
          <a:blip r:embed="rId2"/>
          <a:srcRect l="15096" t="1189" r="36524" b="51187"/>
          <a:stretch/>
        </p:blipFill>
        <p:spPr>
          <a:xfrm>
            <a:off x="-6264" y="-6182"/>
            <a:ext cx="9150263" cy="5147023"/>
          </a:xfrm>
          <a:prstGeom prst="rect">
            <a:avLst/>
          </a:prstGeom>
          <a:ln w="12700">
            <a:miter lim="400000"/>
          </a:ln>
          <a:extLst>
            <a:ext uri="{C572A759-6A51-4108-AA02-DFA0A04FC94B}">
              <ma14:wrappingTextBoxFlag xmlns="" xmlns:ma14="http://schemas.microsoft.com/office/mac/drawingml/2011/main" val="1"/>
            </a:ext>
          </a:extLst>
        </p:spPr>
      </p:pic>
      <p:sp>
        <p:nvSpPr>
          <p:cNvPr id="12" name="Shape 33">
            <a:extLst>
              <a:ext uri="{FF2B5EF4-FFF2-40B4-BE49-F238E27FC236}">
                <a16:creationId xmlns:a16="http://schemas.microsoft.com/office/drawing/2014/main" id="{EAD08510-7D5A-594A-AAEC-59C7087561FC}"/>
              </a:ext>
            </a:extLst>
          </p:cNvPr>
          <p:cNvSpPr/>
          <p:nvPr userDrawn="1"/>
        </p:nvSpPr>
        <p:spPr>
          <a:xfrm>
            <a:off x="3778568" y="2059379"/>
            <a:ext cx="4846151" cy="0"/>
          </a:xfrm>
          <a:prstGeom prst="line">
            <a:avLst/>
          </a:prstGeom>
          <a:ln w="3175">
            <a:solidFill>
              <a:schemeClr val="tx1"/>
            </a:solidFill>
            <a:miter lim="400000"/>
          </a:ln>
        </p:spPr>
        <p:txBody>
          <a:bodyPr lIns="0" tIns="0" rIns="0" bIns="0" anchor="ctr"/>
          <a:lstStyle/>
          <a:p>
            <a:pPr lvl="0" algn="l" defTabSz="286973" rtl="0">
              <a:defRPr sz="1100">
                <a:latin typeface="Helvetica"/>
                <a:ea typeface="Helvetica"/>
                <a:cs typeface="Helvetica"/>
                <a:sym typeface="Helvetica"/>
              </a:defRPr>
            </a:pPr>
            <a:endParaRPr sz="825" dirty="0"/>
          </a:p>
        </p:txBody>
      </p:sp>
      <p:sp>
        <p:nvSpPr>
          <p:cNvPr id="13" name="Shape 34">
            <a:extLst>
              <a:ext uri="{FF2B5EF4-FFF2-40B4-BE49-F238E27FC236}">
                <a16:creationId xmlns:a16="http://schemas.microsoft.com/office/drawing/2014/main" id="{BB2C258E-D81B-5B4E-8B1B-562CE71165EB}"/>
              </a:ext>
            </a:extLst>
          </p:cNvPr>
          <p:cNvSpPr/>
          <p:nvPr userDrawn="1"/>
        </p:nvSpPr>
        <p:spPr>
          <a:xfrm>
            <a:off x="3613319" y="2299116"/>
            <a:ext cx="1208664" cy="59093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r">
              <a:lnSpc>
                <a:spcPct val="80000"/>
              </a:lnSpc>
              <a:defRPr sz="1800"/>
            </a:pPr>
            <a:r>
              <a:rPr sz="2400" b="1" i="0" baseline="0" dirty="0">
                <a:solidFill>
                  <a:schemeClr val="bg1">
                    <a:lumMod val="85000"/>
                  </a:schemeClr>
                </a:solidFill>
                <a:latin typeface="Helvetica Neue UltraLight"/>
                <a:ea typeface="Helvetica Neue UltraLight"/>
                <a:cs typeface="Helvetica Neue UltraLight"/>
                <a:sym typeface="Helvetica Neue UltraLight"/>
              </a:rPr>
              <a:t>Produced</a:t>
            </a:r>
          </a:p>
          <a:p>
            <a:pPr lvl="0" algn="r">
              <a:lnSpc>
                <a:spcPct val="80000"/>
              </a:lnSpc>
              <a:defRPr sz="1800"/>
            </a:pPr>
            <a:r>
              <a:rPr sz="2400" b="1" i="0" baseline="0" dirty="0">
                <a:solidFill>
                  <a:schemeClr val="bg1">
                    <a:lumMod val="85000"/>
                  </a:schemeClr>
                </a:solidFill>
                <a:latin typeface="Helvetica Neue UltraLight"/>
                <a:ea typeface="Helvetica Neue UltraLight"/>
                <a:cs typeface="Helvetica Neue UltraLight"/>
                <a:sym typeface="Helvetica Neue UltraLight"/>
              </a:rPr>
              <a:t>by</a:t>
            </a:r>
          </a:p>
        </p:txBody>
      </p:sp>
      <p:sp>
        <p:nvSpPr>
          <p:cNvPr id="15" name="Shape 35">
            <a:extLst>
              <a:ext uri="{FF2B5EF4-FFF2-40B4-BE49-F238E27FC236}">
                <a16:creationId xmlns:a16="http://schemas.microsoft.com/office/drawing/2014/main" id="{885F7572-8BDA-2441-A5EC-7D945A8A5010}"/>
              </a:ext>
            </a:extLst>
          </p:cNvPr>
          <p:cNvSpPr/>
          <p:nvPr/>
        </p:nvSpPr>
        <p:spPr>
          <a:xfrm>
            <a:off x="4970252" y="3114062"/>
            <a:ext cx="3241478" cy="5453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l">
              <a:lnSpc>
                <a:spcPct val="120000"/>
              </a:lnSpc>
              <a:defRPr sz="1800"/>
            </a:pPr>
            <a:r>
              <a:rPr sz="975" b="1" i="0" baseline="0" dirty="0">
                <a:solidFill>
                  <a:srgbClr val="133455"/>
                </a:solidFill>
                <a:latin typeface="Helvetica Neue"/>
                <a:ea typeface="Helvetica Neue"/>
                <a:cs typeface="Helvetica Neue"/>
                <a:sym typeface="Helvetica Neue"/>
              </a:rPr>
              <a:t>Department of Computing &amp; Mathematics</a:t>
            </a:r>
          </a:p>
          <a:p>
            <a:pPr lvl="0" algn="l">
              <a:lnSpc>
                <a:spcPct val="120000"/>
              </a:lnSpc>
              <a:defRPr sz="1800"/>
            </a:pPr>
            <a:r>
              <a:rPr lang="en-IE" sz="975" b="1" i="0" baseline="0" dirty="0">
                <a:solidFill>
                  <a:srgbClr val="133455"/>
                </a:solidFill>
                <a:latin typeface="Helvetica Neue"/>
                <a:ea typeface="Helvetica Neue"/>
                <a:cs typeface="Helvetica Neue"/>
                <a:sym typeface="Helvetica Neue"/>
              </a:rPr>
              <a:t>South East Technological University</a:t>
            </a:r>
            <a:br>
              <a:rPr lang="en-IE" sz="975" b="1" i="0" baseline="0" dirty="0">
                <a:solidFill>
                  <a:srgbClr val="133455"/>
                </a:solidFill>
                <a:latin typeface="Helvetica Neue"/>
                <a:ea typeface="Helvetica Neue"/>
                <a:cs typeface="Helvetica Neue"/>
                <a:sym typeface="Helvetica Neue"/>
              </a:rPr>
            </a:br>
            <a:r>
              <a:rPr lang="en-IE" sz="975" b="1" i="0" baseline="0" dirty="0">
                <a:solidFill>
                  <a:srgbClr val="133455"/>
                </a:solidFill>
                <a:latin typeface="Helvetica Neue"/>
                <a:ea typeface="Helvetica Neue"/>
                <a:cs typeface="Helvetica Neue"/>
                <a:sym typeface="Helvetica Neue"/>
              </a:rPr>
              <a:t>Waterford, Ireland</a:t>
            </a:r>
          </a:p>
        </p:txBody>
      </p:sp>
      <p:pic>
        <p:nvPicPr>
          <p:cNvPr id="18" name="Picture 3">
            <a:extLst>
              <a:ext uri="{FF2B5EF4-FFF2-40B4-BE49-F238E27FC236}">
                <a16:creationId xmlns:a16="http://schemas.microsoft.com/office/drawing/2014/main" id="{F323B0CE-A19A-E748-98EC-D40F56CC332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auto">
          <a:xfrm>
            <a:off x="8187903" y="4360424"/>
            <a:ext cx="730559" cy="730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165E7D44-1D07-9340-B610-CE9A2D7BB0E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358289" y="188773"/>
            <a:ext cx="560173" cy="638794"/>
          </a:xfrm>
          <a:prstGeom prst="rect">
            <a:avLst/>
          </a:prstGeom>
        </p:spPr>
      </p:pic>
      <p:sp>
        <p:nvSpPr>
          <p:cNvPr id="20" name="TextBox 19">
            <a:extLst>
              <a:ext uri="{FF2B5EF4-FFF2-40B4-BE49-F238E27FC236}">
                <a16:creationId xmlns:a16="http://schemas.microsoft.com/office/drawing/2014/main" id="{00A583B1-550B-C14A-A9E9-8D176BDC6F6E}"/>
              </a:ext>
            </a:extLst>
          </p:cNvPr>
          <p:cNvSpPr txBox="1"/>
          <p:nvPr userDrawn="1"/>
        </p:nvSpPr>
        <p:spPr>
          <a:xfrm>
            <a:off x="4721847" y="4551298"/>
            <a:ext cx="3425984"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fontAlgn="auto"/>
            <a:r>
              <a:rPr lang="en-IE" sz="1600" b="1" i="0" u="none" strike="noStrike" baseline="0" dirty="0" err="1">
                <a:solidFill>
                  <a:schemeClr val="bg1">
                    <a:lumMod val="85000"/>
                  </a:schemeClr>
                </a:solidFill>
                <a:effectLst/>
                <a:latin typeface="+mn-lt"/>
                <a:ea typeface="+mn-ea"/>
                <a:cs typeface="+mn-cs"/>
                <a:sym typeface="Helvetica Light"/>
              </a:rPr>
              <a:t>setu.ie</a:t>
            </a:r>
            <a:endParaRPr lang="en-IE" sz="1600" b="1" i="0" u="none" strike="noStrike" baseline="0" dirty="0">
              <a:solidFill>
                <a:schemeClr val="bg1">
                  <a:lumMod val="85000"/>
                </a:schemeClr>
              </a:solidFill>
              <a:effectLst/>
              <a:latin typeface="+mn-lt"/>
              <a:ea typeface="+mn-ea"/>
              <a:cs typeface="+mn-cs"/>
              <a:sym typeface="Helvetica Light"/>
            </a:endParaRPr>
          </a:p>
        </p:txBody>
      </p:sp>
      <p:sp>
        <p:nvSpPr>
          <p:cNvPr id="21" name="Shape 35">
            <a:extLst>
              <a:ext uri="{FF2B5EF4-FFF2-40B4-BE49-F238E27FC236}">
                <a16:creationId xmlns:a16="http://schemas.microsoft.com/office/drawing/2014/main" id="{1EC3B031-7C7C-5846-BACC-8C65A8064D86}"/>
              </a:ext>
            </a:extLst>
          </p:cNvPr>
          <p:cNvSpPr/>
          <p:nvPr userDrawn="1"/>
        </p:nvSpPr>
        <p:spPr>
          <a:xfrm>
            <a:off x="4963941" y="2144699"/>
            <a:ext cx="3954521" cy="10468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algn="l"/>
            <a:r>
              <a:rPr lang="en-IE" sz="1800" b="1" i="0" baseline="0" dirty="0"/>
              <a:t>Mr. Dave Drohan </a:t>
            </a:r>
            <a:r>
              <a:rPr lang="en-IE" sz="1600" b="1" i="0" baseline="0" dirty="0"/>
              <a:t>(</a:t>
            </a:r>
            <a:r>
              <a:rPr lang="en-IE" sz="1600" b="1" i="0" baseline="0" dirty="0">
                <a:solidFill>
                  <a:srgbClr val="006699"/>
                </a:solidFill>
                <a:uFill>
                  <a:solidFill>
                    <a:srgbClr val="006699"/>
                  </a:solidFill>
                </a:uFill>
                <a:hlinkClick r:id="rId5"/>
              </a:rPr>
              <a:t>david.drohan@setu.ie</a:t>
            </a:r>
            <a:r>
              <a:rPr lang="en-IE" sz="1600" b="1" i="0" baseline="0" dirty="0"/>
              <a:t>)</a:t>
            </a:r>
            <a:br>
              <a:rPr lang="en-IE" sz="1600" b="1" i="0" baseline="0" dirty="0"/>
            </a:br>
            <a:r>
              <a:rPr lang="en-IE" sz="1800" dirty="0" err="1">
                <a:solidFill>
                  <a:schemeClr val="tx1"/>
                </a:solidFill>
              </a:rPr>
              <a:t>Dr.</a:t>
            </a:r>
            <a:r>
              <a:rPr lang="en-IE" sz="1800" dirty="0">
                <a:solidFill>
                  <a:schemeClr val="tx1"/>
                </a:solidFill>
              </a:rPr>
              <a:t> </a:t>
            </a:r>
            <a:r>
              <a:rPr lang="en-IE" sz="1800" dirty="0" err="1">
                <a:solidFill>
                  <a:schemeClr val="tx1"/>
                </a:solidFill>
              </a:rPr>
              <a:t>Siobhán</a:t>
            </a:r>
            <a:r>
              <a:rPr lang="en-IE" sz="1800" dirty="0">
                <a:solidFill>
                  <a:schemeClr val="tx1"/>
                </a:solidFill>
              </a:rPr>
              <a:t> </a:t>
            </a:r>
            <a:r>
              <a:rPr lang="en-IE" sz="1800" dirty="0" err="1">
                <a:solidFill>
                  <a:schemeClr val="tx1"/>
                </a:solidFill>
              </a:rPr>
              <a:t>Drohan</a:t>
            </a:r>
            <a:endParaRPr lang="en-IE" sz="1800" dirty="0">
              <a:solidFill>
                <a:schemeClr val="tx1"/>
              </a:solidFill>
            </a:endParaRPr>
          </a:p>
          <a:p>
            <a:pPr algn="l"/>
            <a:r>
              <a:rPr lang="en-IE" sz="1800" dirty="0">
                <a:solidFill>
                  <a:schemeClr val="tx1"/>
                </a:solidFill>
              </a:rPr>
              <a:t>Ms. Mairead Meagher</a:t>
            </a:r>
          </a:p>
        </p:txBody>
      </p:sp>
      <p:sp>
        <p:nvSpPr>
          <p:cNvPr id="2" name="Title 2">
            <a:extLst>
              <a:ext uri="{FF2B5EF4-FFF2-40B4-BE49-F238E27FC236}">
                <a16:creationId xmlns:a16="http://schemas.microsoft.com/office/drawing/2014/main" id="{BBD13589-119E-31F3-037B-F798E385253F}"/>
              </a:ext>
            </a:extLst>
          </p:cNvPr>
          <p:cNvSpPr>
            <a:spLocks noGrp="1"/>
          </p:cNvSpPr>
          <p:nvPr>
            <p:ph type="title" hasCustomPrompt="1"/>
          </p:nvPr>
        </p:nvSpPr>
        <p:spPr>
          <a:xfrm>
            <a:off x="789399" y="1324611"/>
            <a:ext cx="7893844" cy="542479"/>
          </a:xfrm>
        </p:spPr>
        <p:txBody>
          <a:bodyPr/>
          <a:lstStyle>
            <a:lvl1pPr>
              <a:defRPr sz="2800" b="1"/>
            </a:lvl1pPr>
          </a:lstStyle>
          <a:p>
            <a:pPr algn="r" defTabSz="366688" rtl="0"/>
            <a:r>
              <a:rPr lang="en-US" dirty="0"/>
              <a:t>Programming Fundamentals 1</a:t>
            </a:r>
          </a:p>
        </p:txBody>
      </p:sp>
    </p:spTree>
    <p:extLst>
      <p:ext uri="{BB962C8B-B14F-4D97-AF65-F5344CB8AC3E}">
        <p14:creationId xmlns:p14="http://schemas.microsoft.com/office/powerpoint/2010/main" val="3124422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lvl1pPr>
              <a:defRPr sz="3200" baseline="0"/>
            </a:lvl1pPr>
          </a:lstStyle>
          <a:p>
            <a:pPr lvl="0">
              <a:defRPr sz="1800"/>
            </a:pPr>
            <a:r>
              <a:rPr sz="2775" dirty="0"/>
              <a:t>Title Text</a:t>
            </a:r>
          </a:p>
        </p:txBody>
      </p:sp>
      <p:sp>
        <p:nvSpPr>
          <p:cNvPr id="49" name="Shape 49"/>
          <p:cNvSpPr>
            <a:spLocks noGrp="1"/>
          </p:cNvSpPr>
          <p:nvPr>
            <p:ph type="body" idx="1"/>
          </p:nvPr>
        </p:nvSpPr>
        <p:spPr>
          <a:prstGeom prst="rect">
            <a:avLst/>
          </a:prstGeom>
        </p:spPr>
        <p:txBody>
          <a:bodyPr/>
          <a:lstStyle>
            <a:lvl1pPr>
              <a:buClr>
                <a:srgbClr val="0368FF"/>
              </a:buClr>
              <a:defRPr/>
            </a:lvl1pPr>
            <a:lvl2pPr>
              <a:buClr>
                <a:srgbClr val="0368FF"/>
              </a:buClr>
              <a:defRPr/>
            </a:lvl2pPr>
            <a:lvl3pPr>
              <a:buClr>
                <a:srgbClr val="0368FF"/>
              </a:buClr>
              <a:defRPr/>
            </a:lvl3pPr>
            <a:lvl4pPr>
              <a:buClr>
                <a:srgbClr val="0368FF"/>
              </a:buClr>
              <a:defRPr/>
            </a:lvl4pPr>
            <a:lvl5pPr>
              <a:buClr>
                <a:srgbClr val="0368FF"/>
              </a:buClr>
              <a:defRPr/>
            </a:lvl5pPr>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50" name="Shape 50"/>
          <p:cNvSpPr>
            <a:spLocks noGrp="1"/>
          </p:cNvSpPr>
          <p:nvPr>
            <p:ph type="sldNum" sz="quarter" idx="2"/>
          </p:nvPr>
        </p:nvSpPr>
        <p:spPr>
          <a:xfrm>
            <a:off x="6553201" y="4875912"/>
            <a:ext cx="1905000" cy="283023"/>
          </a:xfrm>
          <a:prstGeom prst="rect">
            <a:avLst/>
          </a:prstGeom>
        </p:spPr>
        <p:txBody>
          <a:bodyPr/>
          <a:lstStyle/>
          <a:p>
            <a:pPr lvl="0"/>
            <a:fld id="{86CB4B4D-7CA3-9044-876B-883B54F8677D}" type="slidenum">
              <a:rPr/>
              <a:t>‹#›</a:t>
            </a:fld>
            <a:endParaRPr dirty="0"/>
          </a:p>
        </p:txBody>
      </p:sp>
      <p:sp>
        <p:nvSpPr>
          <p:cNvPr id="5" name="Rectangle 66"/>
          <p:cNvSpPr>
            <a:spLocks noGrp="1" noChangeArrowheads="1"/>
          </p:cNvSpPr>
          <p:nvPr>
            <p:ph type="ftr" sz="quarter" idx="3"/>
          </p:nvPr>
        </p:nvSpPr>
        <p:spPr bwMode="auto">
          <a:xfrm>
            <a:off x="3214688" y="4895886"/>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latin typeface="Helvetica Neue Light"/>
                <a:cs typeface="Helvetica Neue Light"/>
              </a:defRPr>
            </a:lvl1pPr>
          </a:lstStyle>
          <a:p>
            <a:r>
              <a:rPr lang="en-IE"/>
              <a:t>https://processing.org</a:t>
            </a:r>
            <a:endParaRPr lang="en-I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FE51DA-9AF5-F835-204E-B5376FB7A7C6}"/>
              </a:ext>
            </a:extLst>
          </p:cNvPr>
          <p:cNvSpPr>
            <a:spLocks noGrp="1"/>
          </p:cNvSpPr>
          <p:nvPr>
            <p:ph type="sldNum" sz="quarter" idx="10"/>
          </p:nvPr>
        </p:nvSpPr>
        <p:spPr/>
        <p:txBody>
          <a:bodyPr/>
          <a:lstStyle/>
          <a:p>
            <a:fld id="{86CB4B4D-7CA3-9044-876B-883B54F8677D}" type="slidenum">
              <a:rPr lang="en-US" smtClean="0"/>
              <a:pPr/>
              <a:t>‹#›</a:t>
            </a:fld>
            <a:endParaRPr lang="en-US" dirty="0"/>
          </a:p>
        </p:txBody>
      </p:sp>
      <p:sp>
        <p:nvSpPr>
          <p:cNvPr id="4" name="Footer Placeholder 3">
            <a:extLst>
              <a:ext uri="{FF2B5EF4-FFF2-40B4-BE49-F238E27FC236}">
                <a16:creationId xmlns:a16="http://schemas.microsoft.com/office/drawing/2014/main" id="{17946552-8ABC-2684-8EA3-A12C826FB01B}"/>
              </a:ext>
            </a:extLst>
          </p:cNvPr>
          <p:cNvSpPr>
            <a:spLocks noGrp="1"/>
          </p:cNvSpPr>
          <p:nvPr>
            <p:ph type="ftr" sz="quarter" idx="11"/>
          </p:nvPr>
        </p:nvSpPr>
        <p:spPr/>
        <p:txBody>
          <a:bodyPr/>
          <a:lstStyle/>
          <a:p>
            <a:r>
              <a:rPr lang="en-IE"/>
              <a:t>https://processing.org</a:t>
            </a:r>
            <a:endParaRPr lang="en-IE" dirty="0"/>
          </a:p>
        </p:txBody>
      </p:sp>
      <p:sp>
        <p:nvSpPr>
          <p:cNvPr id="5" name="Rectangle 4">
            <a:extLst>
              <a:ext uri="{FF2B5EF4-FFF2-40B4-BE49-F238E27FC236}">
                <a16:creationId xmlns:a16="http://schemas.microsoft.com/office/drawing/2014/main" id="{EAAC3EAD-3ACD-68D9-A159-986D3E0E55D6}"/>
              </a:ext>
            </a:extLst>
          </p:cNvPr>
          <p:cNvSpPr/>
          <p:nvPr userDrawn="1"/>
        </p:nvSpPr>
        <p:spPr>
          <a:xfrm>
            <a:off x="375385" y="683393"/>
            <a:ext cx="7324826" cy="32725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4145168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BB22AF-989D-9144-8FBB-6C51CA57A729}" type="datetime1">
              <a:rPr lang="en-IE" smtClean="0"/>
              <a:t>26/09/2024</a:t>
            </a:fld>
            <a:endParaRPr lang="en-US"/>
          </a:p>
        </p:txBody>
      </p:sp>
      <p:sp>
        <p:nvSpPr>
          <p:cNvPr id="5" name="Footer Placeholder 4"/>
          <p:cNvSpPr>
            <a:spLocks noGrp="1"/>
          </p:cNvSpPr>
          <p:nvPr>
            <p:ph type="ftr" sz="quarter" idx="11"/>
          </p:nvPr>
        </p:nvSpPr>
        <p:spPr/>
        <p:txBody>
          <a:bodyPr/>
          <a:lstStyle/>
          <a:p>
            <a:r>
              <a:rPr lang="en-US"/>
              <a:t>https://processing.org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7827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65000"/>
                    <a:lumOff val="3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03FE515-17ED-3449-922A-8CBB68A56E15}" type="datetime1">
              <a:rPr lang="en-IE" smtClean="0"/>
              <a:t>26/09/2024</a:t>
            </a:fld>
            <a:endParaRPr lang="en-US"/>
          </a:p>
        </p:txBody>
      </p:sp>
      <p:sp>
        <p:nvSpPr>
          <p:cNvPr id="4" name="Footer Placeholder 3"/>
          <p:cNvSpPr>
            <a:spLocks noGrp="1"/>
          </p:cNvSpPr>
          <p:nvPr>
            <p:ph type="ftr" sz="quarter" idx="11"/>
          </p:nvPr>
        </p:nvSpPr>
        <p:spPr/>
        <p:txBody>
          <a:bodyPr/>
          <a:lstStyle/>
          <a:p>
            <a:r>
              <a:rPr lang="en-US"/>
              <a:t>https://processing.org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6" name="Straight Connector 5"/>
          <p:cNvCxnSpPr/>
          <p:nvPr userDrawn="1"/>
        </p:nvCxnSpPr>
        <p:spPr>
          <a:xfrm>
            <a:off x="457200" y="1085850"/>
            <a:ext cx="8305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047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11" y="4902399"/>
            <a:ext cx="9143989" cy="241102"/>
          </a:xfrm>
          <a:prstGeom prst="rect">
            <a:avLst/>
          </a:prstGeom>
          <a:solidFill>
            <a:srgbClr val="0368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366737" rtl="0"/>
            <a:endParaRPr lang="en-US" dirty="0"/>
          </a:p>
        </p:txBody>
      </p:sp>
      <p:sp>
        <p:nvSpPr>
          <p:cNvPr id="9" name="Rectangle 8"/>
          <p:cNvSpPr/>
          <p:nvPr userDrawn="1"/>
        </p:nvSpPr>
        <p:spPr>
          <a:xfrm>
            <a:off x="21" y="4867339"/>
            <a:ext cx="9143978" cy="35060"/>
          </a:xfrm>
          <a:prstGeom prst="rect">
            <a:avLst/>
          </a:prstGeom>
          <a:solidFill>
            <a:srgbClr val="1F33A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Shape 2"/>
          <p:cNvSpPr>
            <a:spLocks noGrp="1"/>
          </p:cNvSpPr>
          <p:nvPr>
            <p:ph type="title"/>
          </p:nvPr>
        </p:nvSpPr>
        <p:spPr>
          <a:xfrm>
            <a:off x="395536" y="0"/>
            <a:ext cx="7772401" cy="761815"/>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nchor="b"/>
          <a:lstStyle/>
          <a:p>
            <a:pPr lvl="0">
              <a:defRPr sz="1800"/>
            </a:pPr>
            <a:r>
              <a:rPr sz="2775" dirty="0"/>
              <a:t>Title Text</a:t>
            </a:r>
          </a:p>
        </p:txBody>
      </p:sp>
      <p:sp>
        <p:nvSpPr>
          <p:cNvPr id="3" name="Shape 3"/>
          <p:cNvSpPr>
            <a:spLocks noGrp="1"/>
          </p:cNvSpPr>
          <p:nvPr>
            <p:ph type="body" idx="1"/>
          </p:nvPr>
        </p:nvSpPr>
        <p:spPr>
          <a:xfrm>
            <a:off x="395536" y="843558"/>
            <a:ext cx="7772401" cy="4299943"/>
          </a:xfrm>
          <a:prstGeom prst="rect">
            <a:avLst/>
          </a:prstGeom>
          <a:ln w="12700">
            <a:miter lim="400000"/>
          </a:ln>
          <a:extLst>
            <a:ext uri="{C572A759-6A51-4108-AA02-DFA0A04FC94B}">
              <ma14:wrappingTextBoxFlag xmlns:ma14="http://schemas.microsoft.com/office/mac/drawingml/2011/main" xmlns="" val="1"/>
            </a:ext>
          </a:extLst>
        </p:spPr>
        <p:txBody>
          <a:bodyPr lIns="54418" tIns="54418" rIns="54418" bIns="54418"/>
          <a:lstStyle/>
          <a:p>
            <a:pPr lvl="0">
              <a:defRPr sz="1800"/>
            </a:pPr>
            <a:r>
              <a:rPr sz="2400" dirty="0"/>
              <a:t>Body Level One</a:t>
            </a:r>
          </a:p>
          <a:p>
            <a:pPr lvl="1">
              <a:defRPr sz="1800"/>
            </a:pPr>
            <a:r>
              <a:rPr sz="2400" dirty="0"/>
              <a:t>Body Level Two</a:t>
            </a:r>
          </a:p>
          <a:p>
            <a:pPr lvl="2">
              <a:defRPr sz="1800"/>
            </a:pPr>
            <a:r>
              <a:rPr sz="2400" dirty="0"/>
              <a:t>Body Level Three</a:t>
            </a:r>
          </a:p>
          <a:p>
            <a:pPr lvl="3">
              <a:defRPr sz="1800"/>
            </a:pPr>
            <a:r>
              <a:rPr sz="2400" dirty="0"/>
              <a:t>Body Level Four</a:t>
            </a:r>
          </a:p>
          <a:p>
            <a:pPr lvl="4">
              <a:defRPr sz="1800"/>
            </a:pPr>
            <a:r>
              <a:rPr sz="2400" dirty="0"/>
              <a:t>Body Level Five</a:t>
            </a:r>
          </a:p>
        </p:txBody>
      </p:sp>
      <p:sp>
        <p:nvSpPr>
          <p:cNvPr id="4" name="Shape 4"/>
          <p:cNvSpPr>
            <a:spLocks noGrp="1"/>
          </p:cNvSpPr>
          <p:nvPr>
            <p:ph type="sldNum" sz="quarter" idx="2"/>
          </p:nvPr>
        </p:nvSpPr>
        <p:spPr>
          <a:xfrm>
            <a:off x="6553201" y="4847061"/>
            <a:ext cx="1905000" cy="283023"/>
          </a:xfrm>
          <a:prstGeom prst="rect">
            <a:avLst/>
          </a:prstGeom>
          <a:ln w="12700">
            <a:miter lim="400000"/>
          </a:ln>
        </p:spPr>
        <p:txBody>
          <a:bodyPr lIns="54418" tIns="54418" rIns="54418" bIns="54418" anchor="b">
            <a:spAutoFit/>
          </a:bodyPr>
          <a:lstStyle>
            <a:lvl1pPr algn="r" defTabSz="573946">
              <a:defRPr sz="1125">
                <a:solidFill>
                  <a:srgbClr val="FFFFFF"/>
                </a:solidFill>
                <a:latin typeface="+mn-lt"/>
                <a:ea typeface="Tahoma"/>
                <a:cs typeface="Tahoma"/>
                <a:sym typeface="Tahoma"/>
              </a:defRPr>
            </a:lvl1pPr>
          </a:lstStyle>
          <a:p>
            <a:fld id="{86CB4B4D-7CA3-9044-876B-883B54F8677D}" type="slidenum">
              <a:rPr lang="en-US" smtClean="0"/>
              <a:pPr/>
              <a:t>‹#›</a:t>
            </a:fld>
            <a:endParaRPr lang="en-US" dirty="0"/>
          </a:p>
        </p:txBody>
      </p:sp>
      <p:sp>
        <p:nvSpPr>
          <p:cNvPr id="5" name="Shape 5"/>
          <p:cNvSpPr/>
          <p:nvPr/>
        </p:nvSpPr>
        <p:spPr>
          <a:xfrm>
            <a:off x="467545" y="789552"/>
            <a:ext cx="7128792" cy="1"/>
          </a:xfrm>
          <a:prstGeom prst="line">
            <a:avLst/>
          </a:prstGeom>
          <a:ln w="12700">
            <a:solidFill>
              <a:srgbClr val="94BBE7"/>
            </a:solidFill>
          </a:ln>
          <a:effectLst>
            <a:outerShdw blurRad="101600" dist="12700" dir="2700000" rotWithShape="0">
              <a:srgbClr val="003D62">
                <a:alpha val="20000"/>
              </a:srgbClr>
            </a:outerShdw>
          </a:effectLst>
        </p:spPr>
        <p:txBody>
          <a:bodyPr lIns="40814" tIns="40814" rIns="40814" bIns="40814"/>
          <a:lstStyle/>
          <a:p>
            <a:pPr lvl="0" algn="l" defTabSz="286973">
              <a:defRPr sz="1600">
                <a:latin typeface="Helvetica"/>
                <a:ea typeface="Helvetica"/>
                <a:cs typeface="Helvetica"/>
                <a:sym typeface="Helvetica"/>
              </a:defRPr>
            </a:pPr>
            <a:endParaRPr sz="1200" dirty="0"/>
          </a:p>
        </p:txBody>
      </p:sp>
      <p:sp>
        <p:nvSpPr>
          <p:cNvPr id="10" name="Rectangle 66"/>
          <p:cNvSpPr>
            <a:spLocks noGrp="1" noChangeArrowheads="1"/>
          </p:cNvSpPr>
          <p:nvPr>
            <p:ph type="ftr" sz="quarter" idx="3"/>
          </p:nvPr>
        </p:nvSpPr>
        <p:spPr bwMode="auto">
          <a:xfrm>
            <a:off x="3214688" y="4888982"/>
            <a:ext cx="2430270" cy="241102"/>
          </a:xfrm>
          <a:prstGeom prst="rect">
            <a:avLst/>
          </a:prstGeom>
          <a:noFill/>
          <a:ln w="9525">
            <a:noFill/>
            <a:miter lim="800000"/>
            <a:headEnd/>
            <a:tailEnd/>
          </a:ln>
          <a:effectLst/>
        </p:spPr>
        <p:txBody>
          <a:bodyPr vert="horz" wrap="square" lIns="76526" tIns="38263" rIns="76526" bIns="38263" numCol="1" anchor="b" anchorCtr="0" compatLnSpc="1">
            <a:prstTxWarp prst="textNoShape">
              <a:avLst/>
            </a:prstTxWarp>
          </a:bodyPr>
          <a:lstStyle>
            <a:lvl1pPr algn="ctr">
              <a:defRPr sz="1125" b="0" i="0">
                <a:solidFill>
                  <a:schemeClr val="bg1"/>
                </a:solidFill>
                <a:latin typeface="Helvetica Neue Light"/>
                <a:cs typeface="Helvetica Neue Light"/>
              </a:defRPr>
            </a:lvl1pPr>
          </a:lstStyle>
          <a:p>
            <a:r>
              <a:rPr lang="en-IE"/>
              <a:t>https://processing.org</a:t>
            </a:r>
            <a:endParaRPr lang="en-IE" dirty="0"/>
          </a:p>
        </p:txBody>
      </p:sp>
      <p:pic>
        <p:nvPicPr>
          <p:cNvPr id="12" name="Picture 11">
            <a:extLst>
              <a:ext uri="{FF2B5EF4-FFF2-40B4-BE49-F238E27FC236}">
                <a16:creationId xmlns:a16="http://schemas.microsoft.com/office/drawing/2014/main" id="{243B9B00-B977-E94D-8CAA-76ABE98D04EE}"/>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8525401" y="55577"/>
            <a:ext cx="525609" cy="525609"/>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 id="2147483663" r:id="rId2"/>
    <p:sldLayoutId id="2147483668" r:id="rId3"/>
    <p:sldLayoutId id="2147483669" r:id="rId4"/>
    <p:sldLayoutId id="2147483670" r:id="rId5"/>
  </p:sldLayoutIdLst>
  <p:transition spd="med"/>
  <p:hf hdr="0" dt="0"/>
  <p:txStyles>
    <p:titleStyle>
      <a:lvl1pPr>
        <a:defRPr sz="2800">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p:titleStyle>
    <p:bodyStyle>
      <a:lvl1pPr marL="292097" indent="-292097">
        <a:spcBef>
          <a:spcPts val="377"/>
        </a:spcBef>
        <a:buClr>
          <a:srgbClr val="008000"/>
        </a:buClr>
        <a:buSzPct val="100000"/>
        <a:buFont typeface="Wingdings"/>
        <a:buChar char="❑"/>
        <a:defRPr sz="2400">
          <a:latin typeface="Helvetica Neue Light"/>
          <a:ea typeface="Helvetica Neue Light"/>
          <a:cs typeface="Helvetica Neue Light"/>
          <a:sym typeface="Helvetica Neue Light"/>
        </a:defRPr>
      </a:lvl1pPr>
      <a:lvl2pPr marL="570956" indent="-283984">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2pPr>
      <a:lvl3pPr marL="846570" indent="-272624">
        <a:spcBef>
          <a:spcPts val="377"/>
        </a:spcBef>
        <a:buClr>
          <a:srgbClr val="008000"/>
        </a:buClr>
        <a:buSzPct val="95000"/>
        <a:buFont typeface="Wingdings"/>
        <a:buChar char="⬥"/>
        <a:defRPr sz="2400">
          <a:latin typeface="Helvetica Neue Light"/>
          <a:ea typeface="Helvetica Neue Light"/>
          <a:cs typeface="Helvetica Neue Light"/>
          <a:sym typeface="Helvetica Neue Light"/>
        </a:defRPr>
      </a:lvl3pPr>
      <a:lvl4pPr marL="1163835" indent="-302916">
        <a:spcBef>
          <a:spcPts val="377"/>
        </a:spcBef>
        <a:buClr>
          <a:srgbClr val="008000"/>
        </a:buClr>
        <a:buSzPct val="65000"/>
        <a:buFont typeface="Wingdings"/>
        <a:buChar char="■"/>
        <a:defRPr sz="2400">
          <a:latin typeface="Helvetica Neue Light"/>
          <a:ea typeface="Helvetica Neue Light"/>
          <a:cs typeface="Helvetica Neue Light"/>
          <a:sym typeface="Helvetica Neue Light"/>
        </a:defRPr>
      </a:lvl4pPr>
      <a:lvl5pPr marL="1450808" indent="-302916">
        <a:spcBef>
          <a:spcPts val="377"/>
        </a:spcBef>
        <a:buClr>
          <a:srgbClr val="008000"/>
        </a:buClr>
        <a:buSzPct val="60000"/>
        <a:buFont typeface="Wingdings"/>
        <a:buChar char="■"/>
        <a:defRPr sz="2400">
          <a:latin typeface="Helvetica Neue Light"/>
          <a:ea typeface="Helvetica Neue Light"/>
          <a:cs typeface="Helvetica Neue Light"/>
          <a:sym typeface="Helvetica Neue Light"/>
        </a:defRPr>
      </a:lvl5pPr>
      <a:lvl6pPr marL="1737781"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6pPr>
      <a:lvl7pPr marL="2024754"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7pPr>
      <a:lvl8pPr marL="2311727"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8pPr>
      <a:lvl9pPr marL="2598700" indent="-302916">
        <a:spcBef>
          <a:spcPts val="377"/>
        </a:spcBef>
        <a:buClr>
          <a:srgbClr val="006699"/>
        </a:buClr>
        <a:buSzPct val="60000"/>
        <a:buFont typeface="Wingdings"/>
        <a:buChar char="■"/>
        <a:defRPr sz="2400">
          <a:latin typeface="Helvetica Neue Light"/>
          <a:ea typeface="Helvetica Neue Light"/>
          <a:cs typeface="Helvetica Neue Light"/>
          <a:sym typeface="Helvetica Neue Light"/>
        </a:defRPr>
      </a:lvl9pPr>
    </p:bodyStyle>
    <p:otherStyle>
      <a:lvl1pPr algn="r">
        <a:defRPr>
          <a:solidFill>
            <a:schemeClr val="tx1"/>
          </a:solidFill>
          <a:latin typeface="+mn-lt"/>
          <a:ea typeface="+mn-ea"/>
          <a:cs typeface="+mn-cs"/>
          <a:sym typeface="Tahoma"/>
        </a:defRPr>
      </a:lvl1pPr>
      <a:lvl2pPr indent="286973" algn="r">
        <a:defRPr>
          <a:solidFill>
            <a:schemeClr val="tx1"/>
          </a:solidFill>
          <a:latin typeface="+mn-lt"/>
          <a:ea typeface="+mn-ea"/>
          <a:cs typeface="+mn-cs"/>
          <a:sym typeface="Tahoma"/>
        </a:defRPr>
      </a:lvl2pPr>
      <a:lvl3pPr indent="573946" algn="r">
        <a:defRPr>
          <a:solidFill>
            <a:schemeClr val="tx1"/>
          </a:solidFill>
          <a:latin typeface="+mn-lt"/>
          <a:ea typeface="+mn-ea"/>
          <a:cs typeface="+mn-cs"/>
          <a:sym typeface="Tahoma"/>
        </a:defRPr>
      </a:lvl3pPr>
      <a:lvl4pPr indent="860919" algn="r">
        <a:defRPr>
          <a:solidFill>
            <a:schemeClr val="tx1"/>
          </a:solidFill>
          <a:latin typeface="+mn-lt"/>
          <a:ea typeface="+mn-ea"/>
          <a:cs typeface="+mn-cs"/>
          <a:sym typeface="Tahoma"/>
        </a:defRPr>
      </a:lvl4pPr>
      <a:lvl5pPr indent="1147892" algn="r">
        <a:defRPr>
          <a:solidFill>
            <a:schemeClr val="tx1"/>
          </a:solidFill>
          <a:latin typeface="+mn-lt"/>
          <a:ea typeface="+mn-ea"/>
          <a:cs typeface="+mn-cs"/>
          <a:sym typeface="Tahoma"/>
        </a:defRPr>
      </a:lvl5pPr>
      <a:lvl6pPr indent="1434865" algn="r">
        <a:defRPr>
          <a:solidFill>
            <a:schemeClr val="tx1"/>
          </a:solidFill>
          <a:latin typeface="+mn-lt"/>
          <a:ea typeface="+mn-ea"/>
          <a:cs typeface="+mn-cs"/>
          <a:sym typeface="Tahoma"/>
        </a:defRPr>
      </a:lvl6pPr>
      <a:lvl7pPr indent="1721838" algn="r">
        <a:defRPr>
          <a:solidFill>
            <a:schemeClr val="tx1"/>
          </a:solidFill>
          <a:latin typeface="+mn-lt"/>
          <a:ea typeface="+mn-ea"/>
          <a:cs typeface="+mn-cs"/>
          <a:sym typeface="Tahoma"/>
        </a:defRPr>
      </a:lvl7pPr>
      <a:lvl8pPr indent="2008811" algn="r">
        <a:defRPr>
          <a:solidFill>
            <a:schemeClr val="tx1"/>
          </a:solidFill>
          <a:latin typeface="+mn-lt"/>
          <a:ea typeface="+mn-ea"/>
          <a:cs typeface="+mn-cs"/>
          <a:sym typeface="Tahoma"/>
        </a:defRPr>
      </a:lvl8pPr>
      <a:lvl9pPr indent="2295784" algn="r">
        <a:defRPr>
          <a:solidFill>
            <a:schemeClr val="tx1"/>
          </a:solidFill>
          <a:latin typeface="+mn-lt"/>
          <a:ea typeface="+mn-ea"/>
          <a:cs typeface="+mn-cs"/>
          <a:sym typeface="Tahom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rocessing.org/reference/retur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processing.org/reference/mousePressed_.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learning.codasign.com/index.php?title=Mouse_Events_in_Process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learning.codasign.com/index.php?title=Mouse_Events_in_Process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learning.codasign.com/index.php?title=Mouse_Events_in_Processi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processing.org/tutorials/interactivit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A5DAE-8FD5-49CE-E28B-6EDA2BB14EF3}"/>
              </a:ext>
            </a:extLst>
          </p:cNvPr>
          <p:cNvSpPr>
            <a:spLocks noGrp="1"/>
          </p:cNvSpPr>
          <p:nvPr>
            <p:ph type="title"/>
          </p:nvPr>
        </p:nvSpPr>
        <p:spPr>
          <a:xfrm>
            <a:off x="1071747" y="1010648"/>
            <a:ext cx="7893844" cy="1077818"/>
          </a:xfrm>
        </p:spPr>
        <p:txBody>
          <a:bodyPr/>
          <a:lstStyle/>
          <a:p>
            <a:pPr algn="r" defTabSz="366688" rtl="0"/>
            <a:r>
              <a:rPr lang="en-US" sz="3200" dirty="0"/>
              <a:t>Programming Fundamentals 1</a:t>
            </a:r>
            <a:endParaRPr lang="en-US" dirty="0">
              <a:solidFill>
                <a:schemeClr val="bg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chemeClr val="tx1"/>
                </a:solidFill>
              </a:rPr>
              <a:t>Return Type</a:t>
            </a:r>
            <a:r>
              <a:rPr lang="en-IE" dirty="0"/>
              <a:t>:  </a:t>
            </a:r>
            <a:r>
              <a:rPr lang="en-IE" b="1" dirty="0">
                <a:solidFill>
                  <a:srgbClr val="0368FF"/>
                </a:solidFill>
              </a:rPr>
              <a:t>void</a:t>
            </a:r>
          </a:p>
        </p:txBody>
      </p:sp>
      <p:sp>
        <p:nvSpPr>
          <p:cNvPr id="3" name="Content Placeholder 2"/>
          <p:cNvSpPr>
            <a:spLocks noGrp="1"/>
          </p:cNvSpPr>
          <p:nvPr>
            <p:ph idx="1"/>
          </p:nvPr>
        </p:nvSpPr>
        <p:spPr>
          <a:xfrm>
            <a:off x="395536" y="933264"/>
            <a:ext cx="6172200" cy="3794183"/>
          </a:xfrm>
        </p:spPr>
        <p:txBody>
          <a:bodyPr>
            <a:normAutofit/>
          </a:bodyPr>
          <a:lstStyle/>
          <a:p>
            <a:r>
              <a:rPr lang="en-IE" dirty="0"/>
              <a:t>Methods can return information. </a:t>
            </a:r>
          </a:p>
          <a:p>
            <a:endParaRPr lang="en-IE" dirty="0"/>
          </a:p>
          <a:p>
            <a:r>
              <a:rPr lang="en-IE" dirty="0"/>
              <a:t>The </a:t>
            </a:r>
            <a:r>
              <a:rPr lang="en-IE" dirty="0">
                <a:solidFill>
                  <a:srgbClr val="FF0000"/>
                </a:solidFill>
              </a:rPr>
              <a:t>void</a:t>
            </a:r>
            <a:r>
              <a:rPr lang="en-IE" dirty="0"/>
              <a:t> keyword just before the method name means that </a:t>
            </a:r>
            <a:r>
              <a:rPr lang="en-IE" b="1" dirty="0"/>
              <a:t>nothing is returned</a:t>
            </a:r>
            <a:r>
              <a:rPr lang="en-IE" dirty="0"/>
              <a:t> from the method.</a:t>
            </a:r>
          </a:p>
          <a:p>
            <a:endParaRPr lang="en-IE" dirty="0"/>
          </a:p>
          <a:p>
            <a:r>
              <a:rPr lang="en-IE" dirty="0">
                <a:solidFill>
                  <a:srgbClr val="FF0000"/>
                </a:solidFill>
              </a:rPr>
              <a:t>void</a:t>
            </a:r>
            <a:r>
              <a:rPr lang="en-IE" dirty="0"/>
              <a:t> </a:t>
            </a:r>
            <a:r>
              <a:rPr lang="en-IE" u="sng" dirty="0"/>
              <a:t>is</a:t>
            </a:r>
            <a:r>
              <a:rPr lang="en-IE" dirty="0"/>
              <a:t> a return type and must be included in the method signature if your method returns no information. </a:t>
            </a:r>
          </a:p>
          <a:p>
            <a:endParaRPr lang="en-IE" dirty="0"/>
          </a:p>
          <a:p>
            <a:endParaRPr lang="en-IE" dirty="0"/>
          </a:p>
          <a:p>
            <a:endParaRPr lang="en-I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Donut 4"/>
          <p:cNvSpPr/>
          <p:nvPr/>
        </p:nvSpPr>
        <p:spPr>
          <a:xfrm>
            <a:off x="5684644"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
        <p:nvSpPr>
          <p:cNvPr id="4" name="Footer Placeholder 3">
            <a:extLst>
              <a:ext uri="{FF2B5EF4-FFF2-40B4-BE49-F238E27FC236}">
                <a16:creationId xmlns:a16="http://schemas.microsoft.com/office/drawing/2014/main" id="{75008BA0-9D18-98EE-0ED0-0257B2A9E04F}"/>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C0752873-19D8-496A-C3F8-1DA1990A8CC9}"/>
              </a:ext>
            </a:extLst>
          </p:cNvPr>
          <p:cNvSpPr>
            <a:spLocks noGrp="1"/>
          </p:cNvSpPr>
          <p:nvPr>
            <p:ph type="sldNum" sz="quarter" idx="2"/>
          </p:nvPr>
        </p:nvSpPr>
        <p:spPr/>
        <p:txBody>
          <a:bodyPr/>
          <a:lstStyle/>
          <a:p>
            <a:pPr lvl="0"/>
            <a:fld id="{86CB4B4D-7CA3-9044-876B-883B54F8677D}" type="slidenum">
              <a:rPr lang="en-IE" smtClean="0"/>
              <a:t>10</a:t>
            </a:fld>
            <a:endParaRPr lang="en-IE" dirty="0"/>
          </a:p>
        </p:txBody>
      </p:sp>
    </p:spTree>
    <p:extLst>
      <p:ext uri="{BB962C8B-B14F-4D97-AF65-F5344CB8AC3E}">
        <p14:creationId xmlns:p14="http://schemas.microsoft.com/office/powerpoint/2010/main" val="39839099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b="1" dirty="0">
                <a:solidFill>
                  <a:schemeClr val="tx1"/>
                </a:solidFill>
              </a:rPr>
              <a:t>Return Type</a:t>
            </a:r>
            <a:r>
              <a:rPr lang="en-IE" dirty="0"/>
              <a:t>:  </a:t>
            </a:r>
            <a:r>
              <a:rPr lang="en-IE" b="1" dirty="0">
                <a:solidFill>
                  <a:srgbClr val="0368FF"/>
                </a:solidFill>
              </a:rPr>
              <a:t>int</a:t>
            </a:r>
          </a:p>
        </p:txBody>
      </p:sp>
      <p:sp>
        <p:nvSpPr>
          <p:cNvPr id="3" name="Content Placeholder 2"/>
          <p:cNvSpPr>
            <a:spLocks noGrp="1"/>
          </p:cNvSpPr>
          <p:nvPr>
            <p:ph idx="1"/>
          </p:nvPr>
        </p:nvSpPr>
        <p:spPr>
          <a:xfrm>
            <a:off x="395536" y="933265"/>
            <a:ext cx="5840672" cy="3394472"/>
          </a:xfrm>
        </p:spPr>
        <p:txBody>
          <a:bodyPr>
            <a:normAutofit/>
          </a:bodyPr>
          <a:lstStyle/>
          <a:p>
            <a:r>
              <a:rPr lang="en-IE" dirty="0"/>
              <a:t>When a data type (e.g. </a:t>
            </a:r>
            <a:r>
              <a:rPr lang="en-IE" dirty="0" err="1">
                <a:solidFill>
                  <a:srgbClr val="FF0000"/>
                </a:solidFill>
              </a:rPr>
              <a:t>int</a:t>
            </a:r>
            <a:r>
              <a:rPr lang="en-IE" dirty="0"/>
              <a:t>) appears before the method name, this means that </a:t>
            </a:r>
            <a:r>
              <a:rPr lang="en-IE" b="1" u="sng" dirty="0">
                <a:solidFill>
                  <a:srgbClr val="0368FF"/>
                </a:solidFill>
              </a:rPr>
              <a:t>something is returned</a:t>
            </a:r>
            <a:r>
              <a:rPr lang="en-IE" u="sng" dirty="0">
                <a:solidFill>
                  <a:srgbClr val="0368FF"/>
                </a:solidFill>
              </a:rPr>
              <a:t> </a:t>
            </a:r>
            <a:r>
              <a:rPr lang="en-IE" dirty="0"/>
              <a:t>from the method.</a:t>
            </a:r>
          </a:p>
          <a:p>
            <a:pPr marL="0" indent="0">
              <a:buNone/>
            </a:pPr>
            <a:endParaRPr lang="en-IE" dirty="0"/>
          </a:p>
          <a:p>
            <a:r>
              <a:rPr lang="en-IE" dirty="0"/>
              <a:t>Within the body of the method, you use the </a:t>
            </a:r>
            <a:r>
              <a:rPr lang="en-IE" b="1" dirty="0">
                <a:solidFill>
                  <a:srgbClr val="FF0000"/>
                </a:solidFill>
              </a:rPr>
              <a:t>return</a:t>
            </a:r>
            <a:r>
              <a:rPr lang="en-IE" dirty="0">
                <a:solidFill>
                  <a:srgbClr val="FF0000"/>
                </a:solidFill>
              </a:rPr>
              <a:t> </a:t>
            </a:r>
            <a:r>
              <a:rPr lang="en-IE" dirty="0"/>
              <a:t>statement to </a:t>
            </a:r>
            <a:r>
              <a:rPr lang="en-IE" b="1" dirty="0"/>
              <a:t>return the value</a:t>
            </a:r>
            <a:r>
              <a:rPr lang="en-IE" dirty="0"/>
              <a:t>. </a:t>
            </a:r>
          </a:p>
          <a:p>
            <a:endParaRPr lang="en-IE" dirty="0"/>
          </a:p>
          <a:p>
            <a:endParaRPr lang="en-IE" dirty="0"/>
          </a:p>
          <a:p>
            <a:endParaRPr lang="en-IE" dirty="0"/>
          </a:p>
        </p:txBody>
      </p:sp>
      <p:sp>
        <p:nvSpPr>
          <p:cNvPr id="4" name="Footer Placeholder 3">
            <a:extLst>
              <a:ext uri="{FF2B5EF4-FFF2-40B4-BE49-F238E27FC236}">
                <a16:creationId xmlns:a16="http://schemas.microsoft.com/office/drawing/2014/main" id="{7E038299-4F0D-346A-71F0-B6D06F379897}"/>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E67D5288-CD94-1B65-3018-2A6522B0A6C0}"/>
              </a:ext>
            </a:extLst>
          </p:cNvPr>
          <p:cNvSpPr>
            <a:spLocks noGrp="1"/>
          </p:cNvSpPr>
          <p:nvPr>
            <p:ph type="sldNum" sz="quarter" idx="2"/>
          </p:nvPr>
        </p:nvSpPr>
        <p:spPr/>
        <p:txBody>
          <a:bodyPr/>
          <a:lstStyle/>
          <a:p>
            <a:pPr lvl="0"/>
            <a:fld id="{86CB4B4D-7CA3-9044-876B-883B54F8677D}" type="slidenum">
              <a:rPr lang="en-IE" smtClean="0"/>
              <a:t>11</a:t>
            </a:fld>
            <a:endParaRPr lang="en-IE" dirty="0"/>
          </a:p>
        </p:txBody>
      </p:sp>
      <p:pic>
        <p:nvPicPr>
          <p:cNvPr id="7" name="Picture 2">
            <a:extLst>
              <a:ext uri="{FF2B5EF4-FFF2-40B4-BE49-F238E27FC236}">
                <a16:creationId xmlns:a16="http://schemas.microsoft.com/office/drawing/2014/main" id="{CDC4C7D1-E387-28F8-319D-ACDBA0819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Donut 4">
            <a:extLst>
              <a:ext uri="{FF2B5EF4-FFF2-40B4-BE49-F238E27FC236}">
                <a16:creationId xmlns:a16="http://schemas.microsoft.com/office/drawing/2014/main" id="{8B7D308A-BC56-A6A5-7D88-779EEFF9FE61}"/>
              </a:ext>
            </a:extLst>
          </p:cNvPr>
          <p:cNvSpPr/>
          <p:nvPr/>
        </p:nvSpPr>
        <p:spPr>
          <a:xfrm>
            <a:off x="5684644"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Tree>
    <p:extLst>
      <p:ext uri="{BB962C8B-B14F-4D97-AF65-F5344CB8AC3E}">
        <p14:creationId xmlns:p14="http://schemas.microsoft.com/office/powerpoint/2010/main" val="1366614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686" y="1021356"/>
            <a:ext cx="3829050" cy="2743200"/>
          </a:xfrm>
        </p:spPr>
        <p:style>
          <a:lnRef idx="1">
            <a:schemeClr val="accent6"/>
          </a:lnRef>
          <a:fillRef idx="2">
            <a:schemeClr val="accent6"/>
          </a:fillRef>
          <a:effectRef idx="1">
            <a:schemeClr val="accent6"/>
          </a:effectRef>
          <a:fontRef idx="minor">
            <a:schemeClr val="dk1"/>
          </a:fontRef>
        </p:style>
        <p:txBody>
          <a:bodyPr>
            <a:noAutofit/>
          </a:bodyPr>
          <a:lstStyle/>
          <a:p>
            <a:pPr marL="0" indent="0">
              <a:buNone/>
            </a:pPr>
            <a:r>
              <a:rPr lang="en-IE" sz="2100" dirty="0" err="1"/>
              <a:t>int</a:t>
            </a:r>
            <a:r>
              <a:rPr lang="en-IE" sz="2100" dirty="0"/>
              <a:t> </a:t>
            </a:r>
            <a:r>
              <a:rPr lang="en-IE" sz="2100" dirty="0" err="1"/>
              <a:t>val</a:t>
            </a:r>
            <a:r>
              <a:rPr lang="en-IE" sz="2100" dirty="0"/>
              <a:t> = 30; </a:t>
            </a:r>
          </a:p>
          <a:p>
            <a:pPr marL="0" indent="0">
              <a:buNone/>
            </a:pPr>
            <a:endParaRPr lang="en-IE" sz="2100" dirty="0"/>
          </a:p>
          <a:p>
            <a:pPr marL="0" indent="0">
              <a:buNone/>
            </a:pPr>
            <a:r>
              <a:rPr lang="en-IE" sz="2100" dirty="0"/>
              <a:t>void draw() </a:t>
            </a:r>
          </a:p>
          <a:p>
            <a:pPr marL="0" indent="0">
              <a:buNone/>
            </a:pPr>
            <a:r>
              <a:rPr lang="en-IE" sz="2100" dirty="0"/>
              <a:t>{ </a:t>
            </a:r>
          </a:p>
          <a:p>
            <a:pPr marL="0" indent="0">
              <a:buNone/>
            </a:pPr>
            <a:r>
              <a:rPr lang="en-IE" sz="2100" dirty="0"/>
              <a:t>     </a:t>
            </a:r>
            <a:r>
              <a:rPr lang="en-IE" sz="2100" dirty="0" err="1"/>
              <a:t>int</a:t>
            </a:r>
            <a:r>
              <a:rPr lang="en-IE" sz="2100" dirty="0"/>
              <a:t> </a:t>
            </a:r>
            <a:r>
              <a:rPr lang="en-IE" sz="2100" b="1" dirty="0"/>
              <a:t>result = </a:t>
            </a:r>
            <a:r>
              <a:rPr lang="en-IE" sz="2100" b="1" dirty="0" err="1"/>
              <a:t>timestwo</a:t>
            </a:r>
            <a:r>
              <a:rPr lang="en-IE" sz="2100" b="1" dirty="0"/>
              <a:t>(</a:t>
            </a:r>
            <a:r>
              <a:rPr lang="en-IE" sz="2100" b="1" dirty="0" err="1"/>
              <a:t>val</a:t>
            </a:r>
            <a:r>
              <a:rPr lang="en-IE" sz="2100" b="1" dirty="0"/>
              <a:t>);</a:t>
            </a:r>
            <a:r>
              <a:rPr lang="en-IE" sz="2100" dirty="0"/>
              <a:t> </a:t>
            </a:r>
          </a:p>
          <a:p>
            <a:pPr marL="0" indent="0">
              <a:buNone/>
            </a:pPr>
            <a:r>
              <a:rPr lang="en-IE" sz="2100" dirty="0"/>
              <a:t>     </a:t>
            </a:r>
            <a:r>
              <a:rPr lang="en-IE" sz="2100" dirty="0" err="1"/>
              <a:t>println</a:t>
            </a:r>
            <a:r>
              <a:rPr lang="en-IE" sz="2100" dirty="0"/>
              <a:t>(result); </a:t>
            </a:r>
          </a:p>
          <a:p>
            <a:pPr marL="0" indent="0">
              <a:buNone/>
            </a:pPr>
            <a:r>
              <a:rPr lang="en-IE" sz="2100" dirty="0"/>
              <a:t>} </a:t>
            </a:r>
          </a:p>
        </p:txBody>
      </p:sp>
      <p:sp>
        <p:nvSpPr>
          <p:cNvPr id="29" name="Rectangle 28"/>
          <p:cNvSpPr/>
          <p:nvPr/>
        </p:nvSpPr>
        <p:spPr>
          <a:xfrm>
            <a:off x="4857694" y="1499487"/>
            <a:ext cx="3433570" cy="1708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2100" b="1" dirty="0" err="1">
                <a:solidFill>
                  <a:srgbClr val="FF0000"/>
                </a:solidFill>
              </a:rPr>
              <a:t>int</a:t>
            </a:r>
            <a:r>
              <a:rPr lang="en-IE" sz="2100" dirty="0">
                <a:solidFill>
                  <a:srgbClr val="FF0000"/>
                </a:solidFill>
              </a:rPr>
              <a:t> </a:t>
            </a:r>
            <a:r>
              <a:rPr lang="en-IE" sz="2100" dirty="0" err="1"/>
              <a:t>timestwo</a:t>
            </a:r>
            <a:r>
              <a:rPr lang="en-IE" sz="2100" dirty="0"/>
              <a:t>(</a:t>
            </a:r>
            <a:r>
              <a:rPr lang="en-IE" sz="2100" dirty="0" err="1"/>
              <a:t>int</a:t>
            </a:r>
            <a:r>
              <a:rPr lang="en-IE" sz="2100" dirty="0"/>
              <a:t> number) </a:t>
            </a:r>
          </a:p>
          <a:p>
            <a:pPr algn="l"/>
            <a:r>
              <a:rPr lang="en-IE" sz="2100" dirty="0"/>
              <a:t>{ </a:t>
            </a:r>
          </a:p>
          <a:p>
            <a:pPr algn="l"/>
            <a:r>
              <a:rPr lang="en-IE" sz="2100" dirty="0"/>
              <a:t>    number = number * 2; </a:t>
            </a:r>
          </a:p>
          <a:p>
            <a:pPr algn="l"/>
            <a:r>
              <a:rPr lang="en-IE" sz="2100" dirty="0"/>
              <a:t>    </a:t>
            </a:r>
            <a:r>
              <a:rPr lang="en-IE" sz="2100" dirty="0">
                <a:solidFill>
                  <a:schemeClr val="tx1"/>
                </a:solidFill>
              </a:rPr>
              <a:t>return </a:t>
            </a:r>
            <a:r>
              <a:rPr lang="en-IE" sz="2100" dirty="0"/>
              <a:t>number; </a:t>
            </a:r>
          </a:p>
          <a:p>
            <a:pPr algn="l"/>
            <a:r>
              <a:rPr lang="en-IE" sz="2100" dirty="0"/>
              <a:t>} </a:t>
            </a:r>
          </a:p>
        </p:txBody>
      </p:sp>
      <p:sp>
        <p:nvSpPr>
          <p:cNvPr id="30" name="Rectangle 29"/>
          <p:cNvSpPr/>
          <p:nvPr/>
        </p:nvSpPr>
        <p:spPr>
          <a:xfrm>
            <a:off x="2585350" y="3824341"/>
            <a:ext cx="5299004" cy="738664"/>
          </a:xfrm>
          <a:prstGeom prst="rect">
            <a:avLst/>
          </a:prstGeom>
        </p:spPr>
        <p:txBody>
          <a:bodyPr wrap="square">
            <a:spAutoFit/>
          </a:bodyPr>
          <a:lstStyle/>
          <a:p>
            <a:pPr algn="l"/>
            <a:r>
              <a:rPr lang="en-IE" sz="2100" dirty="0"/>
              <a:t>// The red </a:t>
            </a:r>
            <a:r>
              <a:rPr lang="en-IE" sz="2100" b="1" dirty="0" err="1">
                <a:solidFill>
                  <a:srgbClr val="FF0000"/>
                </a:solidFill>
              </a:rPr>
              <a:t>int</a:t>
            </a:r>
            <a:r>
              <a:rPr lang="en-IE" sz="2100" dirty="0"/>
              <a:t> in the function declaration </a:t>
            </a:r>
          </a:p>
          <a:p>
            <a:pPr algn="l"/>
            <a:r>
              <a:rPr lang="en-IE" sz="2100" dirty="0"/>
              <a:t>// specifies the type of data to be returned. </a:t>
            </a:r>
          </a:p>
        </p:txBody>
      </p:sp>
      <p:sp>
        <p:nvSpPr>
          <p:cNvPr id="31" name="Rectangle 30"/>
          <p:cNvSpPr/>
          <p:nvPr/>
        </p:nvSpPr>
        <p:spPr>
          <a:xfrm>
            <a:off x="356855" y="4543802"/>
            <a:ext cx="4467890" cy="352084"/>
          </a:xfrm>
          <a:prstGeom prst="rect">
            <a:avLst/>
          </a:prstGeom>
        </p:spPr>
        <p:txBody>
          <a:bodyPr wrap="none">
            <a:spAutoFit/>
          </a:bodyPr>
          <a:lstStyle/>
          <a:p>
            <a:r>
              <a:rPr lang="en-IE" sz="1688" dirty="0">
                <a:hlinkClick r:id="rId3"/>
              </a:rPr>
              <a:t>https://processing.org/reference/return.html</a:t>
            </a:r>
            <a:r>
              <a:rPr lang="en-IE" sz="1688" dirty="0"/>
              <a:t> </a:t>
            </a:r>
          </a:p>
        </p:txBody>
      </p:sp>
      <p:cxnSp>
        <p:nvCxnSpPr>
          <p:cNvPr id="8" name="Straight Arrow Connector 7">
            <a:extLst>
              <a:ext uri="{FF2B5EF4-FFF2-40B4-BE49-F238E27FC236}">
                <a16:creationId xmlns:a16="http://schemas.microsoft.com/office/drawing/2014/main" id="{97C14B8D-6D26-438C-8FB8-194DDAA6753D}"/>
              </a:ext>
            </a:extLst>
          </p:cNvPr>
          <p:cNvCxnSpPr>
            <a:cxnSpLocks/>
          </p:cNvCxnSpPr>
          <p:nvPr/>
        </p:nvCxnSpPr>
        <p:spPr>
          <a:xfrm flipV="1">
            <a:off x="3145536" y="1705089"/>
            <a:ext cx="1783080" cy="8666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D23C4CC-06CE-8428-A836-5ED214C50373}"/>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41EED2BB-B3D5-2A74-35E7-CF79AF69A029}"/>
              </a:ext>
            </a:extLst>
          </p:cNvPr>
          <p:cNvSpPr>
            <a:spLocks noGrp="1"/>
          </p:cNvSpPr>
          <p:nvPr>
            <p:ph type="sldNum" sz="quarter" idx="2"/>
          </p:nvPr>
        </p:nvSpPr>
        <p:spPr/>
        <p:txBody>
          <a:bodyPr/>
          <a:lstStyle/>
          <a:p>
            <a:pPr lvl="0"/>
            <a:fld id="{86CB4B4D-7CA3-9044-876B-883B54F8677D}" type="slidenum">
              <a:rPr lang="en-IE" smtClean="0"/>
              <a:t>12</a:t>
            </a:fld>
            <a:endParaRPr lang="en-IE" dirty="0"/>
          </a:p>
        </p:txBody>
      </p:sp>
      <p:sp>
        <p:nvSpPr>
          <p:cNvPr id="9" name="Title 1">
            <a:extLst>
              <a:ext uri="{FF2B5EF4-FFF2-40B4-BE49-F238E27FC236}">
                <a16:creationId xmlns:a16="http://schemas.microsoft.com/office/drawing/2014/main" id="{59E58FEC-709B-4692-9027-BD296F42F748}"/>
              </a:ext>
            </a:extLst>
          </p:cNvPr>
          <p:cNvSpPr>
            <a:spLocks noGrp="1"/>
          </p:cNvSpPr>
          <p:nvPr>
            <p:ph type="title"/>
          </p:nvPr>
        </p:nvSpPr>
        <p:spPr>
          <a:xfrm>
            <a:off x="395536" y="0"/>
            <a:ext cx="7772401" cy="761815"/>
          </a:xfrm>
        </p:spPr>
        <p:txBody>
          <a:bodyPr>
            <a:normAutofit/>
          </a:bodyPr>
          <a:lstStyle/>
          <a:p>
            <a:r>
              <a:rPr lang="en-IE" b="1" dirty="0">
                <a:solidFill>
                  <a:schemeClr val="tx1"/>
                </a:solidFill>
              </a:rPr>
              <a:t>Return Type</a:t>
            </a:r>
            <a:r>
              <a:rPr lang="en-IE" dirty="0"/>
              <a:t>:  </a:t>
            </a:r>
            <a:r>
              <a:rPr lang="en-IE" b="1" dirty="0">
                <a:solidFill>
                  <a:srgbClr val="0368FF"/>
                </a:solidFill>
              </a:rPr>
              <a:t>int</a:t>
            </a:r>
          </a:p>
        </p:txBody>
      </p:sp>
      <p:pic>
        <p:nvPicPr>
          <p:cNvPr id="10" name="Picture 2">
            <a:extLst>
              <a:ext uri="{FF2B5EF4-FFF2-40B4-BE49-F238E27FC236}">
                <a16:creationId xmlns:a16="http://schemas.microsoft.com/office/drawing/2014/main" id="{03F5D2E6-84F7-09E0-221A-32C023596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1" name="Donut 4">
            <a:extLst>
              <a:ext uri="{FF2B5EF4-FFF2-40B4-BE49-F238E27FC236}">
                <a16:creationId xmlns:a16="http://schemas.microsoft.com/office/drawing/2014/main" id="{72822473-5475-A03E-297B-DC0FFA7C2D3C}"/>
              </a:ext>
            </a:extLst>
          </p:cNvPr>
          <p:cNvSpPr/>
          <p:nvPr/>
        </p:nvSpPr>
        <p:spPr>
          <a:xfrm>
            <a:off x="5684644"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Tree>
    <p:extLst>
      <p:ext uri="{BB962C8B-B14F-4D97-AF65-F5344CB8AC3E}">
        <p14:creationId xmlns:p14="http://schemas.microsoft.com/office/powerpoint/2010/main" val="39591993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0"/>
                            </p:stCondLst>
                            <p:childTnLst>
                              <p:par>
                                <p:cTn id="14" presetID="21"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Return Types</a:t>
            </a:r>
          </a:p>
        </p:txBody>
      </p:sp>
      <p:sp>
        <p:nvSpPr>
          <p:cNvPr id="3" name="Content Placeholder 2"/>
          <p:cNvSpPr>
            <a:spLocks noGrp="1"/>
          </p:cNvSpPr>
          <p:nvPr>
            <p:ph idx="1"/>
          </p:nvPr>
        </p:nvSpPr>
        <p:spPr>
          <a:xfrm>
            <a:off x="395536" y="874514"/>
            <a:ext cx="6809936" cy="3394472"/>
          </a:xfrm>
        </p:spPr>
        <p:txBody>
          <a:bodyPr>
            <a:noAutofit/>
          </a:bodyPr>
          <a:lstStyle/>
          <a:p>
            <a:r>
              <a:rPr lang="en-IE" dirty="0"/>
              <a:t>Methods can return any </a:t>
            </a:r>
            <a:r>
              <a:rPr lang="en-IE" b="1" dirty="0"/>
              <a:t>type of data </a:t>
            </a:r>
            <a:br>
              <a:rPr lang="en-IE" b="1" dirty="0"/>
            </a:br>
            <a:r>
              <a:rPr lang="en-IE" dirty="0"/>
              <a:t>e.g.</a:t>
            </a:r>
          </a:p>
          <a:p>
            <a:pPr lvl="1"/>
            <a:r>
              <a:rPr lang="en-IE" sz="2000" dirty="0" err="1"/>
              <a:t>boolean</a:t>
            </a:r>
            <a:endParaRPr lang="en-IE" sz="2000" dirty="0"/>
          </a:p>
          <a:p>
            <a:pPr lvl="1"/>
            <a:r>
              <a:rPr lang="en-IE" sz="2000" dirty="0"/>
              <a:t>byte</a:t>
            </a:r>
          </a:p>
          <a:p>
            <a:pPr lvl="1"/>
            <a:r>
              <a:rPr lang="en-IE" sz="2000" dirty="0"/>
              <a:t>char</a:t>
            </a:r>
          </a:p>
          <a:p>
            <a:pPr lvl="1"/>
            <a:r>
              <a:rPr lang="en-IE" sz="2000" dirty="0" err="1"/>
              <a:t>int</a:t>
            </a:r>
            <a:endParaRPr lang="en-IE" sz="2000" dirty="0"/>
          </a:p>
          <a:p>
            <a:pPr lvl="1"/>
            <a:r>
              <a:rPr lang="en-IE" sz="2000" dirty="0"/>
              <a:t>float</a:t>
            </a:r>
          </a:p>
          <a:p>
            <a:pPr lvl="1"/>
            <a:r>
              <a:rPr lang="en-IE" sz="2000" dirty="0"/>
              <a:t>String </a:t>
            </a:r>
          </a:p>
          <a:p>
            <a:pPr lvl="1"/>
            <a:r>
              <a:rPr lang="en-IE" sz="2000" dirty="0"/>
              <a:t>etc.</a:t>
            </a:r>
          </a:p>
          <a:p>
            <a:r>
              <a:rPr lang="en-IE" dirty="0"/>
              <a:t>You can only have </a:t>
            </a:r>
            <a:r>
              <a:rPr lang="en-IE" b="1" u="sng" dirty="0"/>
              <a:t>one return type per method</a:t>
            </a:r>
            <a:r>
              <a:rPr lang="en-IE" dirty="0"/>
              <a:t>.</a:t>
            </a:r>
          </a:p>
          <a:p>
            <a:endParaRPr lang="en-IE" dirty="0"/>
          </a:p>
          <a:p>
            <a:endParaRPr lang="en-IE" dirty="0"/>
          </a:p>
          <a:p>
            <a:endParaRPr lang="en-IE" dirty="0"/>
          </a:p>
          <a:p>
            <a:endParaRPr lang="en-IE" dirty="0"/>
          </a:p>
          <a:p>
            <a:endParaRPr lang="en-IE" dirty="0"/>
          </a:p>
        </p:txBody>
      </p:sp>
      <p:sp>
        <p:nvSpPr>
          <p:cNvPr id="4" name="Footer Placeholder 3">
            <a:extLst>
              <a:ext uri="{FF2B5EF4-FFF2-40B4-BE49-F238E27FC236}">
                <a16:creationId xmlns:a16="http://schemas.microsoft.com/office/drawing/2014/main" id="{9D75D7AA-066C-5473-3C65-9DA6C8F11451}"/>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7C197101-F899-26E9-0B19-EA4F85841486}"/>
              </a:ext>
            </a:extLst>
          </p:cNvPr>
          <p:cNvSpPr>
            <a:spLocks noGrp="1"/>
          </p:cNvSpPr>
          <p:nvPr>
            <p:ph type="sldNum" sz="quarter" idx="2"/>
          </p:nvPr>
        </p:nvSpPr>
        <p:spPr/>
        <p:txBody>
          <a:bodyPr/>
          <a:lstStyle/>
          <a:p>
            <a:pPr lvl="0"/>
            <a:fld id="{86CB4B4D-7CA3-9044-876B-883B54F8677D}" type="slidenum">
              <a:rPr lang="en-IE" smtClean="0"/>
              <a:t>13</a:t>
            </a:fld>
            <a:endParaRPr lang="en-IE" dirty="0"/>
          </a:p>
        </p:txBody>
      </p:sp>
      <p:pic>
        <p:nvPicPr>
          <p:cNvPr id="7" name="Picture 2">
            <a:extLst>
              <a:ext uri="{FF2B5EF4-FFF2-40B4-BE49-F238E27FC236}">
                <a16:creationId xmlns:a16="http://schemas.microsoft.com/office/drawing/2014/main" id="{1729D994-A16C-A742-EA1A-68031C775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Donut 4">
            <a:extLst>
              <a:ext uri="{FF2B5EF4-FFF2-40B4-BE49-F238E27FC236}">
                <a16:creationId xmlns:a16="http://schemas.microsoft.com/office/drawing/2014/main" id="{ECA2E89E-164F-1725-C940-01DE7612349C}"/>
              </a:ext>
            </a:extLst>
          </p:cNvPr>
          <p:cNvSpPr/>
          <p:nvPr/>
        </p:nvSpPr>
        <p:spPr>
          <a:xfrm>
            <a:off x="5684644"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Tree>
    <p:extLst>
      <p:ext uri="{BB962C8B-B14F-4D97-AF65-F5344CB8AC3E}">
        <p14:creationId xmlns:p14="http://schemas.microsoft.com/office/powerpoint/2010/main" val="5163434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0368FF"/>
                </a:solidFill>
              </a:rPr>
              <a:t>Method name</a:t>
            </a:r>
          </a:p>
        </p:txBody>
      </p:sp>
      <p:sp>
        <p:nvSpPr>
          <p:cNvPr id="3" name="Content Placeholder 2"/>
          <p:cNvSpPr>
            <a:spLocks noGrp="1"/>
          </p:cNvSpPr>
          <p:nvPr>
            <p:ph idx="1"/>
          </p:nvPr>
        </p:nvSpPr>
        <p:spPr>
          <a:xfrm>
            <a:off x="395536" y="869256"/>
            <a:ext cx="8245544" cy="3766751"/>
          </a:xfrm>
        </p:spPr>
        <p:txBody>
          <a:bodyPr>
            <a:noAutofit/>
          </a:bodyPr>
          <a:lstStyle/>
          <a:p>
            <a:r>
              <a:rPr lang="en-IE" dirty="0"/>
              <a:t>Method names should:</a:t>
            </a:r>
          </a:p>
          <a:p>
            <a:pPr lvl="1"/>
            <a:r>
              <a:rPr lang="en-IE" dirty="0"/>
              <a:t>Use </a:t>
            </a:r>
            <a:r>
              <a:rPr lang="en-IE" b="1" dirty="0"/>
              <a:t>verbs</a:t>
            </a:r>
            <a:r>
              <a:rPr lang="en-IE" dirty="0"/>
              <a:t> (i.e. actions) to describe what the method does e.g. </a:t>
            </a:r>
          </a:p>
          <a:p>
            <a:pPr lvl="2"/>
            <a:r>
              <a:rPr lang="en-IE" dirty="0" err="1"/>
              <a:t>calculateTax</a:t>
            </a:r>
            <a:endParaRPr lang="en-IE" dirty="0"/>
          </a:p>
          <a:p>
            <a:pPr lvl="2"/>
            <a:r>
              <a:rPr lang="en-IE" dirty="0" err="1"/>
              <a:t>printResults</a:t>
            </a:r>
            <a:endParaRPr lang="en-IE" dirty="0"/>
          </a:p>
          <a:p>
            <a:pPr marL="685800" lvl="2" indent="0">
              <a:buNone/>
            </a:pPr>
            <a:endParaRPr lang="en-IE" dirty="0"/>
          </a:p>
          <a:p>
            <a:pPr lvl="1"/>
            <a:r>
              <a:rPr lang="en-IE" dirty="0"/>
              <a:t>Be </a:t>
            </a:r>
            <a:r>
              <a:rPr lang="en-IE" b="1" dirty="0"/>
              <a:t>mixed case </a:t>
            </a:r>
            <a:r>
              <a:rPr lang="en-IE" dirty="0"/>
              <a:t>with the first letter lowercase and the first letter of each internal word capitalised.</a:t>
            </a:r>
            <a:br>
              <a:rPr lang="en-IE" dirty="0"/>
            </a:br>
            <a:r>
              <a:rPr lang="en-IE" dirty="0"/>
              <a:t>i.e. </a:t>
            </a:r>
            <a:r>
              <a:rPr lang="en-IE" b="1" dirty="0" err="1"/>
              <a:t>camelCase</a:t>
            </a:r>
            <a:endParaRPr lang="en-IE" b="1" dirty="0"/>
          </a:p>
        </p:txBody>
      </p:sp>
      <p:sp>
        <p:nvSpPr>
          <p:cNvPr id="4" name="Footer Placeholder 3">
            <a:extLst>
              <a:ext uri="{FF2B5EF4-FFF2-40B4-BE49-F238E27FC236}">
                <a16:creationId xmlns:a16="http://schemas.microsoft.com/office/drawing/2014/main" id="{83002DC0-FEA0-90C3-53F3-258930290580}"/>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2C02AB2E-A466-0529-74A5-51DB76BABB02}"/>
              </a:ext>
            </a:extLst>
          </p:cNvPr>
          <p:cNvSpPr>
            <a:spLocks noGrp="1"/>
          </p:cNvSpPr>
          <p:nvPr>
            <p:ph type="sldNum" sz="quarter" idx="2"/>
          </p:nvPr>
        </p:nvSpPr>
        <p:spPr/>
        <p:txBody>
          <a:bodyPr/>
          <a:lstStyle/>
          <a:p>
            <a:pPr lvl="0"/>
            <a:fld id="{86CB4B4D-7CA3-9044-876B-883B54F8677D}" type="slidenum">
              <a:rPr lang="en-IE" smtClean="0"/>
              <a:t>14</a:t>
            </a:fld>
            <a:endParaRPr lang="en-IE" dirty="0"/>
          </a:p>
        </p:txBody>
      </p:sp>
      <p:pic>
        <p:nvPicPr>
          <p:cNvPr id="7" name="Picture 2">
            <a:extLst>
              <a:ext uri="{FF2B5EF4-FFF2-40B4-BE49-F238E27FC236}">
                <a16:creationId xmlns:a16="http://schemas.microsoft.com/office/drawing/2014/main" id="{7FBDFF4E-1822-A2A8-FBD2-D7F05DA5B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Donut 4">
            <a:extLst>
              <a:ext uri="{FF2B5EF4-FFF2-40B4-BE49-F238E27FC236}">
                <a16:creationId xmlns:a16="http://schemas.microsoft.com/office/drawing/2014/main" id="{EEC8F2AD-C4D9-33EA-8D57-BFAFD9B163AB}"/>
              </a:ext>
            </a:extLst>
          </p:cNvPr>
          <p:cNvSpPr/>
          <p:nvPr/>
        </p:nvSpPr>
        <p:spPr>
          <a:xfrm>
            <a:off x="6562468"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Tree>
    <p:extLst>
      <p:ext uri="{BB962C8B-B14F-4D97-AF65-F5344CB8AC3E}">
        <p14:creationId xmlns:p14="http://schemas.microsoft.com/office/powerpoint/2010/main" val="5714792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solidFill>
                  <a:srgbClr val="0368FF"/>
                </a:solidFill>
              </a:rPr>
              <a:t>Parameter list</a:t>
            </a:r>
          </a:p>
        </p:txBody>
      </p:sp>
      <p:sp>
        <p:nvSpPr>
          <p:cNvPr id="3" name="Content Placeholder 2"/>
          <p:cNvSpPr>
            <a:spLocks noGrp="1"/>
          </p:cNvSpPr>
          <p:nvPr>
            <p:ph idx="1"/>
          </p:nvPr>
        </p:nvSpPr>
        <p:spPr>
          <a:xfrm>
            <a:off x="397764" y="874514"/>
            <a:ext cx="5604684" cy="3394472"/>
          </a:xfrm>
        </p:spPr>
        <p:txBody>
          <a:bodyPr/>
          <a:lstStyle/>
          <a:p>
            <a:r>
              <a:rPr lang="en-IE" dirty="0"/>
              <a:t>Methods </a:t>
            </a:r>
            <a:r>
              <a:rPr lang="en-IE" b="1" dirty="0"/>
              <a:t>take in data </a:t>
            </a:r>
            <a:r>
              <a:rPr lang="en-IE" dirty="0"/>
              <a:t>via their </a:t>
            </a:r>
            <a:r>
              <a:rPr lang="en-IE" b="1" dirty="0"/>
              <a:t>parameters</a:t>
            </a:r>
            <a:r>
              <a:rPr lang="en-IE" dirty="0"/>
              <a:t>.</a:t>
            </a:r>
          </a:p>
          <a:p>
            <a:endParaRPr lang="en-IE" dirty="0"/>
          </a:p>
          <a:p>
            <a:r>
              <a:rPr lang="en-IE" dirty="0"/>
              <a:t>Methods do not have to pass parameters </a:t>
            </a:r>
            <a:br>
              <a:rPr lang="en-IE" dirty="0"/>
            </a:br>
            <a:r>
              <a:rPr lang="en-IE" dirty="0"/>
              <a:t>e.g. setup() has </a:t>
            </a:r>
            <a:r>
              <a:rPr lang="en-IE" b="1" dirty="0"/>
              <a:t>no parameters</a:t>
            </a:r>
            <a:r>
              <a:rPr lang="en-IE" dirty="0"/>
              <a:t>.</a:t>
            </a:r>
          </a:p>
        </p:txBody>
      </p:sp>
      <p:sp>
        <p:nvSpPr>
          <p:cNvPr id="4" name="Footer Placeholder 3">
            <a:extLst>
              <a:ext uri="{FF2B5EF4-FFF2-40B4-BE49-F238E27FC236}">
                <a16:creationId xmlns:a16="http://schemas.microsoft.com/office/drawing/2014/main" id="{B836C202-48EA-8694-806D-DF9CDAFD4A1C}"/>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E17B41C8-23B9-3470-F28D-3E5327554731}"/>
              </a:ext>
            </a:extLst>
          </p:cNvPr>
          <p:cNvSpPr>
            <a:spLocks noGrp="1"/>
          </p:cNvSpPr>
          <p:nvPr>
            <p:ph type="sldNum" sz="quarter" idx="2"/>
          </p:nvPr>
        </p:nvSpPr>
        <p:spPr/>
        <p:txBody>
          <a:bodyPr/>
          <a:lstStyle/>
          <a:p>
            <a:pPr lvl="0"/>
            <a:fld id="{86CB4B4D-7CA3-9044-876B-883B54F8677D}" type="slidenum">
              <a:rPr lang="en-IE" smtClean="0"/>
              <a:t>15</a:t>
            </a:fld>
            <a:endParaRPr lang="en-IE" dirty="0"/>
          </a:p>
        </p:txBody>
      </p:sp>
      <p:pic>
        <p:nvPicPr>
          <p:cNvPr id="7" name="Picture 2">
            <a:extLst>
              <a:ext uri="{FF2B5EF4-FFF2-40B4-BE49-F238E27FC236}">
                <a16:creationId xmlns:a16="http://schemas.microsoft.com/office/drawing/2014/main" id="{619009C3-2933-0224-FA8A-D01FE58FF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951" b="4951"/>
          <a:stretch/>
        </p:blipFill>
        <p:spPr bwMode="auto">
          <a:xfrm>
            <a:off x="5860832" y="171450"/>
            <a:ext cx="2597369" cy="11180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Donut 4">
            <a:extLst>
              <a:ext uri="{FF2B5EF4-FFF2-40B4-BE49-F238E27FC236}">
                <a16:creationId xmlns:a16="http://schemas.microsoft.com/office/drawing/2014/main" id="{EEA22020-41A6-E81E-4FB6-110B3929337A}"/>
              </a:ext>
            </a:extLst>
          </p:cNvPr>
          <p:cNvSpPr/>
          <p:nvPr/>
        </p:nvSpPr>
        <p:spPr>
          <a:xfrm>
            <a:off x="7449436" y="87828"/>
            <a:ext cx="1164212" cy="570540"/>
          </a:xfrm>
          <a:prstGeom prst="donut">
            <a:avLst>
              <a:gd name="adj" fmla="val 737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Tree>
    <p:extLst>
      <p:ext uri="{BB962C8B-B14F-4D97-AF65-F5344CB8AC3E}">
        <p14:creationId xmlns:p14="http://schemas.microsoft.com/office/powerpoint/2010/main" val="37551352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20272" y="3536513"/>
            <a:ext cx="3224686" cy="1061829"/>
          </a:xfrm>
          <a:prstGeom prst="rect">
            <a:avLst/>
          </a:prstGeom>
          <a:noFill/>
        </p:spPr>
        <p:txBody>
          <a:bodyPr wrap="square" rtlCol="0">
            <a:spAutoFit/>
          </a:bodyPr>
          <a:lstStyle/>
          <a:p>
            <a:pPr algn="l"/>
            <a:r>
              <a:rPr lang="en-IE" sz="2100" dirty="0">
                <a:latin typeface="Monaco" pitchFamily="2" charset="77"/>
                <a:ea typeface="Arial Unicode MS" panose="020B0604020202020204" pitchFamily="34" charset="-128"/>
                <a:cs typeface="Arial Unicode MS" panose="020B0604020202020204" pitchFamily="34" charset="-128"/>
              </a:rPr>
              <a:t>void </a:t>
            </a:r>
            <a:r>
              <a:rPr lang="en-IE" sz="2100" dirty="0" err="1">
                <a:latin typeface="Monaco" pitchFamily="2" charset="77"/>
                <a:ea typeface="Arial Unicode MS" panose="020B0604020202020204" pitchFamily="34" charset="-128"/>
                <a:cs typeface="Arial Unicode MS" panose="020B0604020202020204" pitchFamily="34" charset="-128"/>
              </a:rPr>
              <a:t>noStroke</a:t>
            </a:r>
            <a:r>
              <a:rPr lang="en-IE" sz="2100" dirty="0">
                <a:latin typeface="Monaco" pitchFamily="2" charset="77"/>
                <a:ea typeface="Arial Unicode MS" panose="020B0604020202020204" pitchFamily="34" charset="-128"/>
                <a:cs typeface="Arial Unicode MS" panose="020B0604020202020204" pitchFamily="34" charset="-128"/>
              </a:rPr>
              <a:t>()</a:t>
            </a:r>
          </a:p>
          <a:p>
            <a:pPr algn="l"/>
            <a:r>
              <a:rPr lang="en-IE" sz="2100" dirty="0">
                <a:latin typeface="Monaco" pitchFamily="2" charset="77"/>
                <a:ea typeface="Arial Unicode MS" panose="020B0604020202020204" pitchFamily="34" charset="-128"/>
                <a:cs typeface="Arial Unicode MS" panose="020B0604020202020204" pitchFamily="34" charset="-128"/>
              </a:rPr>
              <a:t>void setup()</a:t>
            </a:r>
          </a:p>
          <a:p>
            <a:pPr algn="l"/>
            <a:r>
              <a:rPr lang="en-IE" sz="2100" dirty="0">
                <a:latin typeface="Monaco" pitchFamily="2" charset="77"/>
                <a:ea typeface="Arial Unicode MS" panose="020B0604020202020204" pitchFamily="34" charset="-128"/>
                <a:cs typeface="Arial Unicode MS" panose="020B0604020202020204" pitchFamily="34" charset="-128"/>
              </a:rPr>
              <a:t>void </a:t>
            </a:r>
            <a:r>
              <a:rPr lang="en-IE" sz="2100" dirty="0" err="1">
                <a:latin typeface="Monaco" pitchFamily="2" charset="77"/>
                <a:ea typeface="Arial Unicode MS" panose="020B0604020202020204" pitchFamily="34" charset="-128"/>
                <a:cs typeface="Arial Unicode MS" panose="020B0604020202020204" pitchFamily="34" charset="-128"/>
              </a:rPr>
              <a:t>noCursor</a:t>
            </a:r>
            <a:r>
              <a:rPr lang="en-IE" sz="2100" dirty="0">
                <a:latin typeface="Monaco" pitchFamily="2" charset="77"/>
                <a:ea typeface="Arial Unicode MS" panose="020B0604020202020204" pitchFamily="34" charset="-128"/>
                <a:cs typeface="Arial Unicode MS" panose="020B0604020202020204" pitchFamily="34" charset="-128"/>
              </a:rPr>
              <a:t>()</a:t>
            </a:r>
          </a:p>
        </p:txBody>
      </p:sp>
      <p:sp>
        <p:nvSpPr>
          <p:cNvPr id="2" name="Title 1"/>
          <p:cNvSpPr>
            <a:spLocks noGrp="1"/>
          </p:cNvSpPr>
          <p:nvPr>
            <p:ph type="title"/>
          </p:nvPr>
        </p:nvSpPr>
        <p:spPr/>
        <p:txBody>
          <a:bodyPr/>
          <a:lstStyle/>
          <a:p>
            <a:r>
              <a:rPr lang="en-IE" dirty="0"/>
              <a:t>Methods </a:t>
            </a:r>
            <a:r>
              <a:rPr lang="en-IE" b="1" dirty="0">
                <a:solidFill>
                  <a:srgbClr val="0368FF"/>
                </a:solidFill>
              </a:rPr>
              <a:t>with</a:t>
            </a:r>
            <a:r>
              <a:rPr lang="en-IE" b="1" dirty="0"/>
              <a:t> </a:t>
            </a:r>
            <a:r>
              <a:rPr lang="en-IE" b="1" dirty="0">
                <a:solidFill>
                  <a:srgbClr val="0368FF"/>
                </a:solidFill>
              </a:rPr>
              <a:t>NO parameters</a:t>
            </a:r>
          </a:p>
        </p:txBody>
      </p:sp>
      <p:sp>
        <p:nvSpPr>
          <p:cNvPr id="3" name="Content Placeholder 2"/>
          <p:cNvSpPr>
            <a:spLocks noGrp="1"/>
          </p:cNvSpPr>
          <p:nvPr>
            <p:ph idx="1"/>
          </p:nvPr>
        </p:nvSpPr>
        <p:spPr>
          <a:xfrm>
            <a:off x="395535" y="872988"/>
            <a:ext cx="7109787" cy="2369492"/>
          </a:xfrm>
        </p:spPr>
        <p:txBody>
          <a:bodyPr>
            <a:noAutofit/>
          </a:bodyPr>
          <a:lstStyle/>
          <a:p>
            <a:r>
              <a:rPr lang="en-IE" dirty="0"/>
              <a:t>Methods do not have to pass parameters. </a:t>
            </a:r>
          </a:p>
          <a:p>
            <a:r>
              <a:rPr lang="en-IE" dirty="0"/>
              <a:t>These methods have </a:t>
            </a:r>
            <a:r>
              <a:rPr lang="en-IE" b="1" dirty="0"/>
              <a:t>no parameters</a:t>
            </a:r>
            <a:r>
              <a:rPr lang="en-IE" dirty="0"/>
              <a:t>; </a:t>
            </a:r>
            <a:br>
              <a:rPr lang="en-IE" dirty="0"/>
            </a:br>
            <a:r>
              <a:rPr lang="en-IE" dirty="0"/>
              <a:t>note how no variable is passed in the parenthesis i.e. ().</a:t>
            </a:r>
          </a:p>
          <a:p>
            <a:r>
              <a:rPr lang="en-IE" dirty="0"/>
              <a:t>These methods don’t need any additional information to do its tasks.</a:t>
            </a:r>
          </a:p>
        </p:txBody>
      </p:sp>
      <p:sp>
        <p:nvSpPr>
          <p:cNvPr id="10" name="Rectangle 9"/>
          <p:cNvSpPr/>
          <p:nvPr/>
        </p:nvSpPr>
        <p:spPr>
          <a:xfrm>
            <a:off x="4578760" y="3525552"/>
            <a:ext cx="322424" cy="442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13" name="Rectangle 12"/>
          <p:cNvSpPr/>
          <p:nvPr/>
        </p:nvSpPr>
        <p:spPr>
          <a:xfrm>
            <a:off x="4130704" y="3854388"/>
            <a:ext cx="322424" cy="416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14" name="Rectangle 13"/>
          <p:cNvSpPr/>
          <p:nvPr/>
        </p:nvSpPr>
        <p:spPr>
          <a:xfrm>
            <a:off x="4599392" y="4198534"/>
            <a:ext cx="320079" cy="390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5" name="TextBox 4"/>
          <p:cNvSpPr txBox="1"/>
          <p:nvPr/>
        </p:nvSpPr>
        <p:spPr>
          <a:xfrm>
            <a:off x="4206010" y="2228850"/>
            <a:ext cx="184731" cy="352084"/>
          </a:xfrm>
          <a:prstGeom prst="rect">
            <a:avLst/>
          </a:prstGeom>
          <a:noFill/>
        </p:spPr>
        <p:txBody>
          <a:bodyPr wrap="none" rtlCol="0">
            <a:spAutoFit/>
          </a:bodyPr>
          <a:lstStyle/>
          <a:p>
            <a:endParaRPr lang="en-IE" sz="1688" dirty="0"/>
          </a:p>
        </p:txBody>
      </p:sp>
      <p:sp>
        <p:nvSpPr>
          <p:cNvPr id="4" name="Footer Placeholder 3">
            <a:extLst>
              <a:ext uri="{FF2B5EF4-FFF2-40B4-BE49-F238E27FC236}">
                <a16:creationId xmlns:a16="http://schemas.microsoft.com/office/drawing/2014/main" id="{82738451-2C85-F9A4-48F6-BFD0AAA19A6B}"/>
              </a:ext>
            </a:extLst>
          </p:cNvPr>
          <p:cNvSpPr>
            <a:spLocks noGrp="1"/>
          </p:cNvSpPr>
          <p:nvPr>
            <p:ph type="ftr" sz="quarter" idx="3"/>
          </p:nvPr>
        </p:nvSpPr>
        <p:spPr/>
        <p:txBody>
          <a:bodyPr/>
          <a:lstStyle/>
          <a:p>
            <a:r>
              <a:rPr lang="en-IE"/>
              <a:t>https://processing.org</a:t>
            </a:r>
            <a:endParaRPr lang="en-IE" dirty="0"/>
          </a:p>
        </p:txBody>
      </p:sp>
      <p:sp>
        <p:nvSpPr>
          <p:cNvPr id="7" name="Slide Number Placeholder 6">
            <a:extLst>
              <a:ext uri="{FF2B5EF4-FFF2-40B4-BE49-F238E27FC236}">
                <a16:creationId xmlns:a16="http://schemas.microsoft.com/office/drawing/2014/main" id="{5FD06504-88BF-DD51-5754-29BB7A8CA7B8}"/>
              </a:ext>
            </a:extLst>
          </p:cNvPr>
          <p:cNvSpPr>
            <a:spLocks noGrp="1"/>
          </p:cNvSpPr>
          <p:nvPr>
            <p:ph type="sldNum" sz="quarter" idx="2"/>
          </p:nvPr>
        </p:nvSpPr>
        <p:spPr/>
        <p:txBody>
          <a:bodyPr/>
          <a:lstStyle/>
          <a:p>
            <a:pPr lvl="0"/>
            <a:fld id="{86CB4B4D-7CA3-9044-876B-883B54F8677D}" type="slidenum">
              <a:rPr lang="en-IE" smtClean="0"/>
              <a:t>16</a:t>
            </a:fld>
            <a:endParaRPr lang="en-IE" dirty="0"/>
          </a:p>
        </p:txBody>
      </p:sp>
    </p:spTree>
    <p:extLst>
      <p:ext uri="{BB962C8B-B14F-4D97-AF65-F5344CB8AC3E}">
        <p14:creationId xmlns:p14="http://schemas.microsoft.com/office/powerpoint/2010/main" val="6930413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943100" y="915144"/>
            <a:ext cx="5829300" cy="11726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0" rIns="68580" bIns="201152" numCol="1" anchor="ctr" anchorCtr="0" compatLnSpc="1">
            <a:prstTxWarp prst="textNoShape">
              <a:avLst/>
            </a:prstTxWarp>
            <a:spAutoFit/>
          </a:bodyPr>
          <a:lstStyle/>
          <a:p>
            <a:pPr algn="l" defTabSz="685800" rtl="0" fontAlgn="base">
              <a:spcBef>
                <a:spcPct val="0"/>
              </a:spcBef>
              <a:spcAft>
                <a:spcPct val="0"/>
              </a:spcAft>
            </a:pPr>
            <a:r>
              <a:rPr lang="en-US" altLang="en-US" sz="2100" dirty="0">
                <a:solidFill>
                  <a:srgbClr val="000000"/>
                </a:solidFill>
                <a:latin typeface="Monaco"/>
                <a:cs typeface="Arial" pitchFamily="34" charset="0"/>
              </a:rPr>
              <a:t>void </a:t>
            </a:r>
            <a:r>
              <a:rPr lang="en-US" altLang="en-US" sz="2100" dirty="0" err="1">
                <a:solidFill>
                  <a:srgbClr val="000000"/>
                </a:solidFill>
                <a:latin typeface="Monaco"/>
                <a:cs typeface="Arial" pitchFamily="34" charset="0"/>
              </a:rPr>
              <a:t>strokeWeight</a:t>
            </a:r>
            <a:r>
              <a:rPr lang="en-US" altLang="en-US" sz="2100" dirty="0">
                <a:solidFill>
                  <a:srgbClr val="000000"/>
                </a:solidFill>
                <a:latin typeface="Monaco"/>
                <a:cs typeface="Arial" pitchFamily="34" charset="0"/>
              </a:rPr>
              <a:t>(float weight)</a:t>
            </a:r>
          </a:p>
          <a:p>
            <a:pPr algn="l" defTabSz="685800" rtl="0" fontAlgn="base">
              <a:spcBef>
                <a:spcPct val="0"/>
              </a:spcBef>
              <a:spcAft>
                <a:spcPct val="0"/>
              </a:spcAft>
            </a:pPr>
            <a:endParaRPr lang="en-US" altLang="en-US" sz="2100" dirty="0">
              <a:solidFill>
                <a:srgbClr val="000000"/>
              </a:solidFill>
              <a:latin typeface="Monaco"/>
              <a:cs typeface="Arial" pitchFamily="34" charset="0"/>
            </a:endParaRPr>
          </a:p>
          <a:p>
            <a:pPr algn="l" defTabSz="685800" rtl="0" fontAlgn="base">
              <a:spcBef>
                <a:spcPct val="0"/>
              </a:spcBef>
              <a:spcAft>
                <a:spcPct val="0"/>
              </a:spcAft>
            </a:pPr>
            <a:r>
              <a:rPr lang="en-US" altLang="en-US" sz="2100" dirty="0">
                <a:solidFill>
                  <a:srgbClr val="000000"/>
                </a:solidFill>
                <a:latin typeface="Monaco"/>
                <a:cs typeface="Arial" pitchFamily="34" charset="0"/>
              </a:rPr>
              <a:t>void size(</a:t>
            </a:r>
            <a:r>
              <a:rPr lang="en-US" altLang="en-US" sz="2100" dirty="0" err="1">
                <a:solidFill>
                  <a:srgbClr val="000000"/>
                </a:solidFill>
                <a:latin typeface="Monaco"/>
                <a:cs typeface="Arial" pitchFamily="34" charset="0"/>
              </a:rPr>
              <a:t>int</a:t>
            </a:r>
            <a:r>
              <a:rPr lang="en-US" altLang="en-US" sz="2100" dirty="0">
                <a:solidFill>
                  <a:srgbClr val="000000"/>
                </a:solidFill>
                <a:latin typeface="Monaco"/>
                <a:cs typeface="Arial" pitchFamily="34" charset="0"/>
              </a:rPr>
              <a:t> width, </a:t>
            </a:r>
            <a:r>
              <a:rPr lang="en-US" altLang="en-US" sz="2100" dirty="0" err="1">
                <a:solidFill>
                  <a:srgbClr val="000000"/>
                </a:solidFill>
                <a:latin typeface="Monaco"/>
                <a:cs typeface="Arial" pitchFamily="34" charset="0"/>
              </a:rPr>
              <a:t>int</a:t>
            </a:r>
            <a:r>
              <a:rPr lang="en-US" altLang="en-US" sz="2100" dirty="0">
                <a:solidFill>
                  <a:srgbClr val="000000"/>
                </a:solidFill>
                <a:latin typeface="Monaco"/>
                <a:cs typeface="Arial" pitchFamily="34" charset="0"/>
              </a:rPr>
              <a:t> height)</a:t>
            </a:r>
            <a:r>
              <a:rPr lang="en-US" altLang="en-US" sz="2100" dirty="0">
                <a:solidFill>
                  <a:schemeClr val="tx1"/>
                </a:solidFill>
                <a:latin typeface="Arial" pitchFamily="34" charset="0"/>
                <a:cs typeface="Arial" pitchFamily="34" charset="0"/>
              </a:rPr>
              <a:t> </a:t>
            </a:r>
            <a:endParaRPr lang="en-US" altLang="en-US" sz="4950" dirty="0">
              <a:solidFill>
                <a:schemeClr val="tx1"/>
              </a:solidFill>
              <a:latin typeface="Arial" pitchFamily="34" charset="0"/>
              <a:cs typeface="Arial" pitchFamily="34" charset="0"/>
            </a:endParaRPr>
          </a:p>
        </p:txBody>
      </p:sp>
      <p:sp>
        <p:nvSpPr>
          <p:cNvPr id="2" name="Title 1"/>
          <p:cNvSpPr>
            <a:spLocks noGrp="1"/>
          </p:cNvSpPr>
          <p:nvPr>
            <p:ph type="title"/>
          </p:nvPr>
        </p:nvSpPr>
        <p:spPr/>
        <p:txBody>
          <a:bodyPr/>
          <a:lstStyle/>
          <a:p>
            <a:r>
              <a:rPr lang="en-IE" dirty="0"/>
              <a:t>Methods </a:t>
            </a:r>
            <a:r>
              <a:rPr lang="en-IE" b="1" dirty="0">
                <a:solidFill>
                  <a:srgbClr val="0368FF"/>
                </a:solidFill>
              </a:rPr>
              <a:t>with Parameters</a:t>
            </a:r>
          </a:p>
        </p:txBody>
      </p:sp>
      <p:sp>
        <p:nvSpPr>
          <p:cNvPr id="3" name="Content Placeholder 2"/>
          <p:cNvSpPr>
            <a:spLocks noGrp="1"/>
          </p:cNvSpPr>
          <p:nvPr>
            <p:ph idx="1"/>
          </p:nvPr>
        </p:nvSpPr>
        <p:spPr>
          <a:xfrm>
            <a:off x="395536" y="2261500"/>
            <a:ext cx="8748464" cy="2537842"/>
          </a:xfrm>
        </p:spPr>
        <p:txBody>
          <a:bodyPr>
            <a:noAutofit/>
          </a:bodyPr>
          <a:lstStyle/>
          <a:p>
            <a:r>
              <a:rPr lang="en-IE" sz="2000" dirty="0"/>
              <a:t>A </a:t>
            </a:r>
            <a:r>
              <a:rPr lang="en-IE" sz="2000" b="1" dirty="0"/>
              <a:t>parameter</a:t>
            </a:r>
            <a:r>
              <a:rPr lang="en-IE" sz="2000" dirty="0"/>
              <a:t> is a </a:t>
            </a:r>
            <a:r>
              <a:rPr lang="en-IE" sz="2000" b="1" dirty="0"/>
              <a:t>variable declaration </a:t>
            </a:r>
            <a:r>
              <a:rPr lang="en-IE" sz="2000" dirty="0"/>
              <a:t>– </a:t>
            </a:r>
          </a:p>
          <a:p>
            <a:pPr lvl="1"/>
            <a:r>
              <a:rPr lang="en-IE" sz="1600" dirty="0"/>
              <a:t>it has a </a:t>
            </a:r>
            <a:r>
              <a:rPr lang="en-IE" sz="1600" b="1" dirty="0"/>
              <a:t>type</a:t>
            </a:r>
            <a:r>
              <a:rPr lang="en-IE" sz="1600" dirty="0"/>
              <a:t> (e.g. </a:t>
            </a:r>
            <a:r>
              <a:rPr lang="en-IE" sz="1600" dirty="0" err="1"/>
              <a:t>int</a:t>
            </a:r>
            <a:r>
              <a:rPr lang="en-IE" sz="1600" dirty="0"/>
              <a:t>) and a </a:t>
            </a:r>
            <a:r>
              <a:rPr lang="en-IE" sz="1600" b="1" dirty="0"/>
              <a:t>name</a:t>
            </a:r>
            <a:r>
              <a:rPr lang="en-IE" sz="1600" dirty="0"/>
              <a:t> (e.g. width). </a:t>
            </a:r>
          </a:p>
          <a:p>
            <a:r>
              <a:rPr lang="en-IE" sz="2000" dirty="0"/>
              <a:t>If a method needs additional information to execute, </a:t>
            </a:r>
            <a:br>
              <a:rPr lang="en-IE" sz="2000" dirty="0"/>
            </a:br>
            <a:r>
              <a:rPr lang="en-IE" sz="2000" dirty="0"/>
              <a:t>we provide a parameter, so that the information can be passed into it. </a:t>
            </a:r>
          </a:p>
          <a:p>
            <a:r>
              <a:rPr lang="en-IE" sz="2000" dirty="0"/>
              <a:t>The first method, </a:t>
            </a:r>
            <a:r>
              <a:rPr lang="en-IE" sz="2000" i="1" dirty="0" err="1">
                <a:solidFill>
                  <a:srgbClr val="FF0000"/>
                </a:solidFill>
              </a:rPr>
              <a:t>strokeWeight</a:t>
            </a:r>
            <a:r>
              <a:rPr lang="en-IE" sz="2000" dirty="0"/>
              <a:t>, above has </a:t>
            </a:r>
            <a:r>
              <a:rPr lang="en-IE" sz="2000" b="1" dirty="0"/>
              <a:t>one parameter</a:t>
            </a:r>
            <a:r>
              <a:rPr lang="en-IE" sz="2000" dirty="0"/>
              <a:t>.</a:t>
            </a:r>
          </a:p>
          <a:p>
            <a:r>
              <a:rPr lang="en-IE" sz="2000" dirty="0"/>
              <a:t>A method can have any number of parameters </a:t>
            </a:r>
            <a:br>
              <a:rPr lang="en-IE" sz="2000" dirty="0"/>
            </a:br>
            <a:r>
              <a:rPr lang="en-IE" sz="2000" dirty="0"/>
              <a:t>e.g. the second method, </a:t>
            </a:r>
            <a:r>
              <a:rPr lang="en-IE" sz="2000" i="1" dirty="0">
                <a:solidFill>
                  <a:srgbClr val="FF0000"/>
                </a:solidFill>
              </a:rPr>
              <a:t>size</a:t>
            </a:r>
            <a:r>
              <a:rPr lang="en-IE" sz="2000" dirty="0"/>
              <a:t> has two</a:t>
            </a:r>
          </a:p>
          <a:p>
            <a:endParaRPr lang="en-IE" sz="2000" dirty="0"/>
          </a:p>
        </p:txBody>
      </p:sp>
      <p:cxnSp>
        <p:nvCxnSpPr>
          <p:cNvPr id="7" name="Straight Arrow Connector 6">
            <a:extLst>
              <a:ext uri="{FF2B5EF4-FFF2-40B4-BE49-F238E27FC236}">
                <a16:creationId xmlns:a16="http://schemas.microsoft.com/office/drawing/2014/main" id="{97C14B8D-6D26-438C-8FB8-194DDAA6753D}"/>
              </a:ext>
            </a:extLst>
          </p:cNvPr>
          <p:cNvCxnSpPr>
            <a:cxnSpLocks/>
          </p:cNvCxnSpPr>
          <p:nvPr/>
        </p:nvCxnSpPr>
        <p:spPr>
          <a:xfrm flipV="1">
            <a:off x="3571874" y="1843900"/>
            <a:ext cx="349758" cy="417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C14B8D-6D26-438C-8FB8-194DDAA6753D}"/>
              </a:ext>
            </a:extLst>
          </p:cNvPr>
          <p:cNvCxnSpPr>
            <a:cxnSpLocks/>
          </p:cNvCxnSpPr>
          <p:nvPr/>
        </p:nvCxnSpPr>
        <p:spPr>
          <a:xfrm flipH="1" flipV="1">
            <a:off x="4769768" y="1843900"/>
            <a:ext cx="314296" cy="417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D4063EA-6385-1C8F-1946-969DA28B96D2}"/>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87DDF208-CE9D-FB54-84AB-01B1C1B783DF}"/>
              </a:ext>
            </a:extLst>
          </p:cNvPr>
          <p:cNvSpPr>
            <a:spLocks noGrp="1"/>
          </p:cNvSpPr>
          <p:nvPr>
            <p:ph type="sldNum" sz="quarter" idx="2"/>
          </p:nvPr>
        </p:nvSpPr>
        <p:spPr/>
        <p:txBody>
          <a:bodyPr/>
          <a:lstStyle/>
          <a:p>
            <a:pPr lvl="0"/>
            <a:fld id="{86CB4B4D-7CA3-9044-876B-883B54F8677D}" type="slidenum">
              <a:rPr lang="en-IE" smtClean="0"/>
              <a:t>17</a:t>
            </a:fld>
            <a:endParaRPr lang="en-IE" dirty="0"/>
          </a:p>
        </p:txBody>
      </p:sp>
    </p:spTree>
    <p:extLst>
      <p:ext uri="{BB962C8B-B14F-4D97-AF65-F5344CB8AC3E}">
        <p14:creationId xmlns:p14="http://schemas.microsoft.com/office/powerpoint/2010/main" val="522271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F2B9-CA77-41E2-BFCC-DD2CEF5266DB}"/>
              </a:ext>
            </a:extLst>
          </p:cNvPr>
          <p:cNvSpPr>
            <a:spLocks noGrp="1"/>
          </p:cNvSpPr>
          <p:nvPr>
            <p:ph type="ctrTitle"/>
          </p:nvPr>
        </p:nvSpPr>
        <p:spPr>
          <a:xfrm>
            <a:off x="2106949" y="485452"/>
            <a:ext cx="4645748" cy="1102519"/>
          </a:xfrm>
        </p:spPr>
        <p:txBody>
          <a:bodyPr/>
          <a:lstStyle/>
          <a:p>
            <a:pPr>
              <a:spcBef>
                <a:spcPts val="633"/>
              </a:spcBef>
            </a:pPr>
            <a:r>
              <a:rPr lang="en-IE" sz="3600" dirty="0">
                <a:solidFill>
                  <a:schemeClr val="tx1"/>
                </a:solidFill>
              </a:rPr>
              <a:t>Mouse Event Methods</a:t>
            </a:r>
          </a:p>
        </p:txBody>
      </p:sp>
      <p:pic>
        <p:nvPicPr>
          <p:cNvPr id="4" name="Picture 2">
            <a:extLst>
              <a:ext uri="{FF2B5EF4-FFF2-40B4-BE49-F238E27FC236}">
                <a16:creationId xmlns:a16="http://schemas.microsoft.com/office/drawing/2014/main" id="{80B48627-70FE-4B45-9414-DD660DBF2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214689" y="1844899"/>
            <a:ext cx="2430269" cy="2261889"/>
          </a:xfrm>
          <a:prstGeom prst="rect">
            <a:avLst/>
          </a:prstGeom>
          <a:noFill/>
          <a:ln w="38100">
            <a:solidFill>
              <a:schemeClr val="accent1"/>
            </a:solidFill>
          </a:ln>
          <a:effectLst>
            <a:outerShdw blurRad="50800" dist="1016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04EBBC8-D8C4-AD98-5A2D-86C0011001EA}"/>
              </a:ext>
            </a:extLst>
          </p:cNvPr>
          <p:cNvSpPr>
            <a:spLocks noGrp="1"/>
          </p:cNvSpPr>
          <p:nvPr>
            <p:ph type="sldNum" sz="quarter" idx="12"/>
          </p:nvPr>
        </p:nvSpPr>
        <p:spPr>
          <a:xfrm>
            <a:off x="6553201" y="4865349"/>
            <a:ext cx="1905000" cy="283023"/>
          </a:xfrm>
        </p:spPr>
        <p:txBody>
          <a:bodyPr/>
          <a:lstStyle/>
          <a:p>
            <a:fld id="{B6F15528-21DE-4FAA-801E-634DDDAF4B2B}" type="slidenum">
              <a:rPr lang="en-US" smtClean="0"/>
              <a:pPr/>
              <a:t>18</a:t>
            </a:fld>
            <a:endParaRPr lang="en-US" dirty="0"/>
          </a:p>
        </p:txBody>
      </p:sp>
      <p:sp>
        <p:nvSpPr>
          <p:cNvPr id="8" name="Footer Placeholder 7">
            <a:extLst>
              <a:ext uri="{FF2B5EF4-FFF2-40B4-BE49-F238E27FC236}">
                <a16:creationId xmlns:a16="http://schemas.microsoft.com/office/drawing/2014/main" id="{12E5978C-2993-225B-79D6-A53E710FFFEE}"/>
              </a:ext>
            </a:extLst>
          </p:cNvPr>
          <p:cNvSpPr>
            <a:spLocks noGrp="1"/>
          </p:cNvSpPr>
          <p:nvPr>
            <p:ph type="ftr" sz="quarter" idx="11"/>
          </p:nvPr>
        </p:nvSpPr>
        <p:spPr/>
        <p:txBody>
          <a:bodyPr/>
          <a:lstStyle/>
          <a:p>
            <a:r>
              <a:rPr lang="en-US" dirty="0"/>
              <a:t>https://</a:t>
            </a:r>
            <a:r>
              <a:rPr lang="en-US" dirty="0" err="1"/>
              <a:t>processing.org</a:t>
            </a:r>
            <a:endParaRPr lang="en-US" dirty="0"/>
          </a:p>
        </p:txBody>
      </p:sp>
    </p:spTree>
    <p:extLst>
      <p:ext uri="{BB962C8B-B14F-4D97-AF65-F5344CB8AC3E}">
        <p14:creationId xmlns:p14="http://schemas.microsoft.com/office/powerpoint/2010/main" val="212901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Mouse actions and their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6783420"/>
              </p:ext>
            </p:extLst>
          </p:nvPr>
        </p:nvGraphicFramePr>
        <p:xfrm>
          <a:off x="395536" y="891113"/>
          <a:ext cx="7918703" cy="3835527"/>
        </p:xfrm>
        <a:graphic>
          <a:graphicData uri="http://schemas.openxmlformats.org/drawingml/2006/table">
            <a:tbl>
              <a:tblPr>
                <a:tableStyleId>{BC89EF96-8CEA-46FF-86C4-4CE0E7609802}</a:tableStyleId>
              </a:tblPr>
              <a:tblGrid>
                <a:gridCol w="1256070">
                  <a:extLst>
                    <a:ext uri="{9D8B030D-6E8A-4147-A177-3AD203B41FA5}">
                      <a16:colId xmlns:a16="http://schemas.microsoft.com/office/drawing/2014/main" val="20000"/>
                    </a:ext>
                  </a:extLst>
                </a:gridCol>
                <a:gridCol w="4379765">
                  <a:extLst>
                    <a:ext uri="{9D8B030D-6E8A-4147-A177-3AD203B41FA5}">
                      <a16:colId xmlns:a16="http://schemas.microsoft.com/office/drawing/2014/main" val="20001"/>
                    </a:ext>
                  </a:extLst>
                </a:gridCol>
                <a:gridCol w="2282868">
                  <a:extLst>
                    <a:ext uri="{9D8B030D-6E8A-4147-A177-3AD203B41FA5}">
                      <a16:colId xmlns:a16="http://schemas.microsoft.com/office/drawing/2014/main" val="20002"/>
                    </a:ext>
                  </a:extLst>
                </a:gridCol>
              </a:tblGrid>
              <a:tr h="378248">
                <a:tc>
                  <a:txBody>
                    <a:bodyPr/>
                    <a:lstStyle/>
                    <a:p>
                      <a:pPr algn="ctr" fontAlgn="base"/>
                      <a:r>
                        <a:rPr lang="en-IE" sz="1800" b="1" dirty="0">
                          <a:effectLst/>
                        </a:rPr>
                        <a:t>Action</a:t>
                      </a:r>
                    </a:p>
                  </a:txBody>
                  <a:tcPr marL="68580" marR="68580" marT="34290" marB="34290" anchor="ctr">
                    <a:solidFill>
                      <a:schemeClr val="accent5">
                        <a:lumMod val="20000"/>
                        <a:lumOff val="80000"/>
                      </a:schemeClr>
                    </a:solidFill>
                  </a:tcPr>
                </a:tc>
                <a:tc>
                  <a:txBody>
                    <a:bodyPr/>
                    <a:lstStyle/>
                    <a:p>
                      <a:pPr algn="l" fontAlgn="base"/>
                      <a:r>
                        <a:rPr lang="en-IE" sz="1800" b="1" dirty="0">
                          <a:effectLst/>
                        </a:rPr>
                        <a:t>Description</a:t>
                      </a:r>
                    </a:p>
                  </a:txBody>
                  <a:tcPr marL="68580" marR="68580" marT="34290" marB="34290" anchor="ctr">
                    <a:solidFill>
                      <a:schemeClr val="accent5">
                        <a:lumMod val="20000"/>
                        <a:lumOff val="80000"/>
                      </a:schemeClr>
                    </a:solidFill>
                  </a:tcPr>
                </a:tc>
                <a:tc>
                  <a:txBody>
                    <a:bodyPr/>
                    <a:lstStyle/>
                    <a:p>
                      <a:pPr algn="ctr" fontAlgn="base"/>
                      <a:r>
                        <a:rPr lang="en-IE" sz="1800" b="1" dirty="0">
                          <a:effectLst/>
                        </a:rPr>
                        <a:t>Method</a:t>
                      </a:r>
                    </a:p>
                  </a:txBody>
                  <a:tcPr marL="68580" marR="68580" marT="34290" marB="34290" anchor="ctr">
                    <a:solidFill>
                      <a:schemeClr val="accent5">
                        <a:lumMod val="20000"/>
                        <a:lumOff val="80000"/>
                      </a:schemeClr>
                    </a:solidFill>
                  </a:tcPr>
                </a:tc>
                <a:extLst>
                  <a:ext uri="{0D108BD9-81ED-4DB2-BD59-A6C34878D82A}">
                    <a16:rowId xmlns:a16="http://schemas.microsoft.com/office/drawing/2014/main" val="10000"/>
                  </a:ext>
                </a:extLst>
              </a:tr>
              <a:tr h="680847">
                <a:tc>
                  <a:txBody>
                    <a:bodyPr/>
                    <a:lstStyle/>
                    <a:p>
                      <a:pPr algn="ctr" fontAlgn="base"/>
                      <a:r>
                        <a:rPr lang="en-IE" sz="1800" b="1" dirty="0">
                          <a:effectLst/>
                        </a:rPr>
                        <a:t>Clicked</a:t>
                      </a:r>
                      <a:endParaRPr lang="en-IE" sz="1800" b="1" i="1" dirty="0">
                        <a:effectLst/>
                      </a:endParaRPr>
                    </a:p>
                  </a:txBody>
                  <a:tcPr marL="68580" marR="68580" marT="34290" marB="34290" anchor="ctr">
                    <a:solidFill>
                      <a:schemeClr val="accent5">
                        <a:lumMod val="20000"/>
                        <a:lumOff val="80000"/>
                      </a:schemeClr>
                    </a:solidFill>
                  </a:tcPr>
                </a:tc>
                <a:tc>
                  <a:txBody>
                    <a:bodyPr/>
                    <a:lstStyle/>
                    <a:p>
                      <a:pPr fontAlgn="base"/>
                      <a:r>
                        <a:rPr lang="en-IE" sz="1800" dirty="0">
                          <a:effectLst/>
                        </a:rPr>
                        <a:t>Mouse button is pressed </a:t>
                      </a:r>
                      <a:br>
                        <a:rPr lang="en-IE" sz="1800" dirty="0">
                          <a:effectLst/>
                        </a:rPr>
                      </a:br>
                      <a:r>
                        <a:rPr lang="en-IE" sz="1800" dirty="0">
                          <a:effectLst/>
                        </a:rPr>
                        <a:t>and then released</a:t>
                      </a:r>
                    </a:p>
                  </a:txBody>
                  <a:tcPr marL="68580" marR="68580" marT="34290" marB="34290" anchor="ctr"/>
                </a:tc>
                <a:tc>
                  <a:txBody>
                    <a:bodyPr/>
                    <a:lstStyle/>
                    <a:p>
                      <a:pPr algn="ctr" fontAlgn="base"/>
                      <a:r>
                        <a:rPr lang="en-IE" sz="1800" dirty="0" err="1">
                          <a:effectLst/>
                          <a:latin typeface="Monaco" pitchFamily="2" charset="77"/>
                        </a:rPr>
                        <a:t>mouseClicked</a:t>
                      </a:r>
                      <a:r>
                        <a:rPr lang="en-IE" sz="1800" dirty="0">
                          <a:effectLst/>
                          <a:latin typeface="Monaco" pitchFamily="2" charset="77"/>
                        </a:rPr>
                        <a:t>()</a:t>
                      </a:r>
                    </a:p>
                  </a:txBody>
                  <a:tcPr marL="68580" marR="68580" marT="34290" marB="34290" anchor="ctr"/>
                </a:tc>
                <a:extLst>
                  <a:ext uri="{0D108BD9-81ED-4DB2-BD59-A6C34878D82A}">
                    <a16:rowId xmlns:a16="http://schemas.microsoft.com/office/drawing/2014/main" val="10001"/>
                  </a:ext>
                </a:extLst>
              </a:tr>
              <a:tr h="680847">
                <a:tc>
                  <a:txBody>
                    <a:bodyPr/>
                    <a:lstStyle/>
                    <a:p>
                      <a:pPr algn="ctr" fontAlgn="base"/>
                      <a:r>
                        <a:rPr lang="en-IE" sz="1800" b="1" dirty="0">
                          <a:effectLst/>
                        </a:rPr>
                        <a:t>Pressed</a:t>
                      </a:r>
                      <a:endParaRPr lang="en-IE" sz="1800" b="1" i="1" dirty="0">
                        <a:effectLst/>
                      </a:endParaRPr>
                    </a:p>
                  </a:txBody>
                  <a:tcPr marL="68580" marR="68580" marT="34290" marB="34290" anchor="ctr">
                    <a:solidFill>
                      <a:schemeClr val="accent5">
                        <a:lumMod val="20000"/>
                        <a:lumOff val="80000"/>
                      </a:schemeClr>
                    </a:solidFill>
                  </a:tcPr>
                </a:tc>
                <a:tc>
                  <a:txBody>
                    <a:bodyPr/>
                    <a:lstStyle/>
                    <a:p>
                      <a:pPr fontAlgn="base"/>
                      <a:r>
                        <a:rPr lang="en-IE" sz="1800" dirty="0">
                          <a:effectLst/>
                        </a:rPr>
                        <a:t>Mouse button is pressed </a:t>
                      </a:r>
                      <a:br>
                        <a:rPr lang="en-IE" sz="1800" dirty="0">
                          <a:effectLst/>
                        </a:rPr>
                      </a:br>
                      <a:r>
                        <a:rPr lang="en-IE" sz="1800" dirty="0">
                          <a:effectLst/>
                        </a:rPr>
                        <a:t>and held down</a:t>
                      </a:r>
                    </a:p>
                  </a:txBody>
                  <a:tcPr marL="68580" marR="68580" marT="34290" marB="34290" anchor="ctr"/>
                </a:tc>
                <a:tc>
                  <a:txBody>
                    <a:bodyPr/>
                    <a:lstStyle/>
                    <a:p>
                      <a:pPr algn="ctr" fontAlgn="base"/>
                      <a:r>
                        <a:rPr lang="en-IE" sz="1800" dirty="0" err="1">
                          <a:solidFill>
                            <a:schemeClr val="tx1"/>
                          </a:solidFill>
                          <a:effectLst/>
                          <a:latin typeface="Monaco" pitchFamily="2" charset="77"/>
                          <a:ea typeface="+mn-ea"/>
                          <a:cs typeface="+mn-cs"/>
                          <a:sym typeface="Tahoma"/>
                        </a:rPr>
                        <a:t>mousePressed</a:t>
                      </a:r>
                      <a:r>
                        <a:rPr lang="en-IE" sz="1800" dirty="0">
                          <a:solidFill>
                            <a:schemeClr val="tx1"/>
                          </a:solidFill>
                          <a:effectLst/>
                          <a:latin typeface="Monaco" pitchFamily="2" charset="77"/>
                          <a:ea typeface="+mn-ea"/>
                          <a:cs typeface="+mn-cs"/>
                          <a:sym typeface="Tahoma"/>
                        </a:rPr>
                        <a:t>()</a:t>
                      </a:r>
                    </a:p>
                  </a:txBody>
                  <a:tcPr marL="68580" marR="68580" marT="34290" marB="34290" anchor="ctr"/>
                </a:tc>
                <a:extLst>
                  <a:ext uri="{0D108BD9-81ED-4DB2-BD59-A6C34878D82A}">
                    <a16:rowId xmlns:a16="http://schemas.microsoft.com/office/drawing/2014/main" val="10002"/>
                  </a:ext>
                </a:extLst>
              </a:tr>
              <a:tr h="680847">
                <a:tc>
                  <a:txBody>
                    <a:bodyPr/>
                    <a:lstStyle/>
                    <a:p>
                      <a:pPr algn="ctr" fontAlgn="base"/>
                      <a:r>
                        <a:rPr lang="en-IE" sz="1800" b="1" dirty="0">
                          <a:effectLst/>
                        </a:rPr>
                        <a:t>Released</a:t>
                      </a:r>
                      <a:endParaRPr lang="en-IE" sz="1800" b="1" i="1" dirty="0">
                        <a:effectLst/>
                      </a:endParaRPr>
                    </a:p>
                  </a:txBody>
                  <a:tcPr marL="68580" marR="68580" marT="34290" marB="34290" anchor="ctr">
                    <a:solidFill>
                      <a:schemeClr val="accent5">
                        <a:lumMod val="20000"/>
                        <a:lumOff val="80000"/>
                      </a:schemeClr>
                    </a:solidFill>
                  </a:tcPr>
                </a:tc>
                <a:tc>
                  <a:txBody>
                    <a:bodyPr/>
                    <a:lstStyle/>
                    <a:p>
                      <a:pPr fontAlgn="base"/>
                      <a:r>
                        <a:rPr lang="en-IE" sz="1800" dirty="0">
                          <a:effectLst/>
                        </a:rPr>
                        <a:t>Mouse button was pressed</a:t>
                      </a:r>
                      <a:br>
                        <a:rPr lang="en-IE" sz="1800" dirty="0">
                          <a:effectLst/>
                        </a:rPr>
                      </a:br>
                      <a:r>
                        <a:rPr lang="en-IE" sz="1800" dirty="0">
                          <a:effectLst/>
                        </a:rPr>
                        <a:t>but now released</a:t>
                      </a:r>
                    </a:p>
                  </a:txBody>
                  <a:tcPr marL="68580" marR="68580" marT="34290" marB="34290" anchor="ctr"/>
                </a:tc>
                <a:tc>
                  <a:txBody>
                    <a:bodyPr/>
                    <a:lstStyle/>
                    <a:p>
                      <a:pPr algn="ctr" fontAlgn="base"/>
                      <a:r>
                        <a:rPr lang="en-IE" sz="1800" dirty="0" err="1">
                          <a:solidFill>
                            <a:schemeClr val="tx1"/>
                          </a:solidFill>
                          <a:effectLst/>
                          <a:latin typeface="Monaco" pitchFamily="2" charset="77"/>
                          <a:ea typeface="+mn-ea"/>
                          <a:cs typeface="+mn-cs"/>
                          <a:sym typeface="Tahoma"/>
                        </a:rPr>
                        <a:t>mouseReleased</a:t>
                      </a:r>
                      <a:r>
                        <a:rPr lang="en-IE" sz="1800" dirty="0">
                          <a:solidFill>
                            <a:schemeClr val="tx1"/>
                          </a:solidFill>
                          <a:effectLst/>
                          <a:latin typeface="Monaco" pitchFamily="2" charset="77"/>
                          <a:ea typeface="+mn-ea"/>
                          <a:cs typeface="+mn-cs"/>
                          <a:sym typeface="Tahoma"/>
                        </a:rPr>
                        <a:t>()</a:t>
                      </a:r>
                    </a:p>
                  </a:txBody>
                  <a:tcPr marL="68580" marR="68580" marT="34290" marB="34290" anchor="ctr"/>
                </a:tc>
                <a:extLst>
                  <a:ext uri="{0D108BD9-81ED-4DB2-BD59-A6C34878D82A}">
                    <a16:rowId xmlns:a16="http://schemas.microsoft.com/office/drawing/2014/main" val="10003"/>
                  </a:ext>
                </a:extLst>
              </a:tr>
              <a:tr h="733891">
                <a:tc>
                  <a:txBody>
                    <a:bodyPr/>
                    <a:lstStyle/>
                    <a:p>
                      <a:pPr algn="ctr" fontAlgn="base"/>
                      <a:r>
                        <a:rPr lang="en-IE" sz="1800" b="1" dirty="0">
                          <a:effectLst/>
                        </a:rPr>
                        <a:t>Moved</a:t>
                      </a:r>
                      <a:endParaRPr lang="en-IE" sz="1800" b="1" i="1" dirty="0">
                        <a:effectLst/>
                      </a:endParaRPr>
                    </a:p>
                  </a:txBody>
                  <a:tcPr marL="68580" marR="68580" marT="34290" marB="34290" anchor="ctr">
                    <a:solidFill>
                      <a:schemeClr val="accent5">
                        <a:lumMod val="20000"/>
                        <a:lumOff val="80000"/>
                      </a:schemeClr>
                    </a:solidFill>
                  </a:tcPr>
                </a:tc>
                <a:tc>
                  <a:txBody>
                    <a:bodyPr/>
                    <a:lstStyle/>
                    <a:p>
                      <a:pPr fontAlgn="base"/>
                      <a:r>
                        <a:rPr lang="en-IE" sz="1800" dirty="0">
                          <a:effectLst/>
                        </a:rPr>
                        <a:t>Mouse is moved</a:t>
                      </a:r>
                      <a:br>
                        <a:rPr lang="en-IE" sz="1800" dirty="0">
                          <a:effectLst/>
                        </a:rPr>
                      </a:br>
                      <a:r>
                        <a:rPr lang="en-IE" sz="1800" dirty="0">
                          <a:effectLst/>
                        </a:rPr>
                        <a:t>without any buttons being pressed</a:t>
                      </a:r>
                    </a:p>
                  </a:txBody>
                  <a:tcPr marL="68580" marR="68580" marT="34290" marB="34290" anchor="ctr"/>
                </a:tc>
                <a:tc>
                  <a:txBody>
                    <a:bodyPr/>
                    <a:lstStyle/>
                    <a:p>
                      <a:pPr algn="ctr" fontAlgn="base"/>
                      <a:r>
                        <a:rPr lang="en-IE" sz="1800" dirty="0" err="1">
                          <a:solidFill>
                            <a:schemeClr val="tx1"/>
                          </a:solidFill>
                          <a:effectLst/>
                          <a:latin typeface="Monaco" pitchFamily="2" charset="77"/>
                          <a:ea typeface="+mn-ea"/>
                          <a:cs typeface="+mn-cs"/>
                          <a:sym typeface="Tahoma"/>
                        </a:rPr>
                        <a:t>mouseMoved</a:t>
                      </a:r>
                      <a:r>
                        <a:rPr lang="en-IE" sz="1800" dirty="0">
                          <a:solidFill>
                            <a:schemeClr val="tx1"/>
                          </a:solidFill>
                          <a:effectLst/>
                          <a:latin typeface="Monaco" pitchFamily="2" charset="77"/>
                          <a:ea typeface="+mn-ea"/>
                          <a:cs typeface="+mn-cs"/>
                          <a:sym typeface="Tahoma"/>
                        </a:rPr>
                        <a:t>()</a:t>
                      </a:r>
                    </a:p>
                  </a:txBody>
                  <a:tcPr marL="68580" marR="68580" marT="34290" marB="34290" anchor="ctr"/>
                </a:tc>
                <a:extLst>
                  <a:ext uri="{0D108BD9-81ED-4DB2-BD59-A6C34878D82A}">
                    <a16:rowId xmlns:a16="http://schemas.microsoft.com/office/drawing/2014/main" val="10004"/>
                  </a:ext>
                </a:extLst>
              </a:tr>
              <a:tr h="680847">
                <a:tc>
                  <a:txBody>
                    <a:bodyPr/>
                    <a:lstStyle/>
                    <a:p>
                      <a:pPr algn="ctr" fontAlgn="base"/>
                      <a:r>
                        <a:rPr lang="en-IE" sz="1800" b="1" dirty="0">
                          <a:effectLst/>
                        </a:rPr>
                        <a:t>Dragged</a:t>
                      </a:r>
                      <a:endParaRPr lang="en-IE" sz="1800" b="1" i="1" dirty="0">
                        <a:effectLst/>
                      </a:endParaRPr>
                    </a:p>
                  </a:txBody>
                  <a:tcPr marL="68580" marR="68580" marT="34290" marB="34290" anchor="ctr">
                    <a:solidFill>
                      <a:schemeClr val="accent5">
                        <a:lumMod val="20000"/>
                        <a:lumOff val="80000"/>
                      </a:schemeClr>
                    </a:solidFill>
                  </a:tcPr>
                </a:tc>
                <a:tc>
                  <a:txBody>
                    <a:bodyPr/>
                    <a:lstStyle/>
                    <a:p>
                      <a:pPr fontAlgn="base"/>
                      <a:r>
                        <a:rPr lang="en-IE" sz="1800" dirty="0">
                          <a:effectLst/>
                        </a:rPr>
                        <a:t>Mouse is moved </a:t>
                      </a:r>
                      <a:br>
                        <a:rPr lang="en-IE" sz="1800" dirty="0">
                          <a:effectLst/>
                        </a:rPr>
                      </a:br>
                      <a:r>
                        <a:rPr lang="en-IE" sz="1800" dirty="0">
                          <a:effectLst/>
                        </a:rPr>
                        <a:t>with a button pressed</a:t>
                      </a:r>
                    </a:p>
                  </a:txBody>
                  <a:tcPr marL="68580" marR="68580" marT="34290" marB="34290" anchor="ctr"/>
                </a:tc>
                <a:tc>
                  <a:txBody>
                    <a:bodyPr/>
                    <a:lstStyle/>
                    <a:p>
                      <a:pPr algn="ctr" fontAlgn="base"/>
                      <a:r>
                        <a:rPr lang="en-IE" sz="1800" dirty="0" err="1">
                          <a:solidFill>
                            <a:schemeClr val="tx1"/>
                          </a:solidFill>
                          <a:effectLst/>
                          <a:latin typeface="Monaco" pitchFamily="2" charset="77"/>
                          <a:ea typeface="+mn-ea"/>
                          <a:cs typeface="+mn-cs"/>
                          <a:sym typeface="Tahoma"/>
                        </a:rPr>
                        <a:t>mouseDragged</a:t>
                      </a:r>
                      <a:r>
                        <a:rPr lang="en-IE" sz="1800" dirty="0">
                          <a:solidFill>
                            <a:schemeClr val="tx1"/>
                          </a:solidFill>
                          <a:effectLst/>
                          <a:latin typeface="Monaco" pitchFamily="2" charset="77"/>
                          <a:ea typeface="+mn-ea"/>
                          <a:cs typeface="+mn-cs"/>
                          <a:sym typeface="Tahoma"/>
                        </a:rPr>
                        <a:t>()</a:t>
                      </a:r>
                    </a:p>
                  </a:txBody>
                  <a:tcPr marL="68580" marR="68580" marT="34290" marB="34290" anchor="ctr"/>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2A554F3B-0CB5-554D-A250-1B5FBA0F8C3F}"/>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2371846C-E16A-D240-0D3C-688991DA0BEB}"/>
              </a:ext>
            </a:extLst>
          </p:cNvPr>
          <p:cNvSpPr>
            <a:spLocks noGrp="1"/>
          </p:cNvSpPr>
          <p:nvPr>
            <p:ph type="sldNum" sz="quarter" idx="2"/>
          </p:nvPr>
        </p:nvSpPr>
        <p:spPr/>
        <p:txBody>
          <a:bodyPr/>
          <a:lstStyle/>
          <a:p>
            <a:pPr lvl="0"/>
            <a:fld id="{86CB4B4D-7CA3-9044-876B-883B54F8677D}" type="slidenum">
              <a:rPr lang="en-IE" smtClean="0"/>
              <a:t>19</a:t>
            </a:fld>
            <a:endParaRPr lang="en-IE" dirty="0"/>
          </a:p>
        </p:txBody>
      </p:sp>
    </p:spTree>
    <p:extLst>
      <p:ext uri="{BB962C8B-B14F-4D97-AF65-F5344CB8AC3E}">
        <p14:creationId xmlns:p14="http://schemas.microsoft.com/office/powerpoint/2010/main" val="3705718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E5F8875-BE14-6F78-797D-7623587C6E38}"/>
              </a:ext>
            </a:extLst>
          </p:cNvPr>
          <p:cNvCxnSpPr/>
          <p:nvPr/>
        </p:nvCxnSpPr>
        <p:spPr>
          <a:xfrm>
            <a:off x="192024" y="2240280"/>
            <a:ext cx="8705088" cy="0"/>
          </a:xfrm>
          <a:prstGeom prst="line">
            <a:avLst/>
          </a:prstGeom>
          <a:noFill/>
          <a:ln w="15875" cap="flat">
            <a:solidFill>
              <a:srgbClr val="84AEFF"/>
            </a:solidFill>
            <a:prstDash val="solid"/>
            <a:miter lim="400000"/>
          </a:ln>
          <a:effectLst/>
        </p:spPr>
        <p:style>
          <a:lnRef idx="0">
            <a:scrgbClr r="0" g="0" b="0"/>
          </a:lnRef>
          <a:fillRef idx="0">
            <a:scrgbClr r="0" g="0" b="0"/>
          </a:fillRef>
          <a:effectRef idx="0">
            <a:scrgbClr r="0" g="0" b="0"/>
          </a:effectRef>
          <a:fontRef idx="none"/>
        </p:style>
      </p:cxnSp>
      <p:sp>
        <p:nvSpPr>
          <p:cNvPr id="6" name="Title 2">
            <a:extLst>
              <a:ext uri="{FF2B5EF4-FFF2-40B4-BE49-F238E27FC236}">
                <a16:creationId xmlns:a16="http://schemas.microsoft.com/office/drawing/2014/main" id="{F3D22CC2-63B9-5CB6-174A-205E5A7B9B8B}"/>
              </a:ext>
            </a:extLst>
          </p:cNvPr>
          <p:cNvSpPr txBox="1">
            <a:spLocks/>
          </p:cNvSpPr>
          <p:nvPr/>
        </p:nvSpPr>
        <p:spPr>
          <a:xfrm>
            <a:off x="192024" y="1269402"/>
            <a:ext cx="7772401" cy="1063029"/>
          </a:xfrm>
          <a:prstGeom prst="rect">
            <a:avLst/>
          </a:prstGeom>
        </p:spPr>
        <p:txBody>
          <a:bodyPr>
            <a:normAutofit/>
          </a:bodyPr>
          <a:lst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a:lstStyle>
          <a:p>
            <a:pPr algn="l" defTabSz="914400"/>
            <a:endParaRPr lang="en-IE" sz="2800" dirty="0">
              <a:solidFill>
                <a:schemeClr val="tx1"/>
              </a:solidFill>
            </a:endParaRPr>
          </a:p>
          <a:p>
            <a:pPr algn="l" defTabSz="914400"/>
            <a:r>
              <a:rPr lang="en-IE" sz="2800" dirty="0">
                <a:solidFill>
                  <a:schemeClr val="tx1"/>
                </a:solidFill>
              </a:rPr>
              <a:t>Introduction to Processing</a:t>
            </a:r>
            <a:endParaRPr lang="en-US" sz="2800" dirty="0">
              <a:solidFill>
                <a:schemeClr val="tx1"/>
              </a:solidFill>
            </a:endParaRPr>
          </a:p>
        </p:txBody>
      </p:sp>
      <p:pic>
        <p:nvPicPr>
          <p:cNvPr id="8" name="Picture 7">
            <a:extLst>
              <a:ext uri="{FF2B5EF4-FFF2-40B4-BE49-F238E27FC236}">
                <a16:creationId xmlns:a16="http://schemas.microsoft.com/office/drawing/2014/main" id="{CE8C56AC-B899-2568-9517-5FD54D9A74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96169" y="166816"/>
            <a:ext cx="2913057" cy="4608547"/>
          </a:xfrm>
          <a:prstGeom prst="rect">
            <a:avLst/>
          </a:prstGeom>
        </p:spPr>
      </p:pic>
      <p:sp>
        <p:nvSpPr>
          <p:cNvPr id="9" name="Title 2">
            <a:extLst>
              <a:ext uri="{FF2B5EF4-FFF2-40B4-BE49-F238E27FC236}">
                <a16:creationId xmlns:a16="http://schemas.microsoft.com/office/drawing/2014/main" id="{92B49638-F999-2A91-FA44-4A9EC7335E24}"/>
              </a:ext>
            </a:extLst>
          </p:cNvPr>
          <p:cNvSpPr txBox="1">
            <a:spLocks/>
          </p:cNvSpPr>
          <p:nvPr/>
        </p:nvSpPr>
        <p:spPr>
          <a:xfrm>
            <a:off x="192024" y="2262468"/>
            <a:ext cx="7772401" cy="1611627"/>
          </a:xfrm>
          <a:prstGeom prst="rect">
            <a:avLst/>
          </a:prstGeom>
        </p:spPr>
        <p:txBody>
          <a:bodyPr>
            <a:normAutofit/>
          </a:bodyPr>
          <a:lstStyle>
            <a:lvl1pPr>
              <a:defRPr sz="2775">
                <a:latin typeface="Helvetica Neue Light"/>
                <a:ea typeface="Helvetica Neue Light"/>
                <a:cs typeface="Helvetica Neue Light"/>
                <a:sym typeface="Helvetica Neue Light"/>
              </a:defRPr>
            </a:lvl1pPr>
            <a:lvl2pPr>
              <a:defRPr sz="2775">
                <a:latin typeface="Helvetica Neue Light"/>
                <a:ea typeface="Helvetica Neue Light"/>
                <a:cs typeface="Helvetica Neue Light"/>
                <a:sym typeface="Helvetica Neue Light"/>
              </a:defRPr>
            </a:lvl2pPr>
            <a:lvl3pPr>
              <a:defRPr sz="2775">
                <a:latin typeface="Helvetica Neue Light"/>
                <a:ea typeface="Helvetica Neue Light"/>
                <a:cs typeface="Helvetica Neue Light"/>
                <a:sym typeface="Helvetica Neue Light"/>
              </a:defRPr>
            </a:lvl3pPr>
            <a:lvl4pPr>
              <a:defRPr sz="2775">
                <a:latin typeface="Helvetica Neue Light"/>
                <a:ea typeface="Helvetica Neue Light"/>
                <a:cs typeface="Helvetica Neue Light"/>
                <a:sym typeface="Helvetica Neue Light"/>
              </a:defRPr>
            </a:lvl4pPr>
            <a:lvl5pPr>
              <a:defRPr sz="2775">
                <a:latin typeface="Helvetica Neue Light"/>
                <a:ea typeface="Helvetica Neue Light"/>
                <a:cs typeface="Helvetica Neue Light"/>
                <a:sym typeface="Helvetica Neue Light"/>
              </a:defRPr>
            </a:lvl5pPr>
            <a:lvl6pPr indent="286973">
              <a:defRPr sz="2775">
                <a:latin typeface="Helvetica Neue Light"/>
                <a:ea typeface="Helvetica Neue Light"/>
                <a:cs typeface="Helvetica Neue Light"/>
                <a:sym typeface="Helvetica Neue Light"/>
              </a:defRPr>
            </a:lvl6pPr>
            <a:lvl7pPr indent="573946">
              <a:defRPr sz="2775">
                <a:latin typeface="Helvetica Neue Light"/>
                <a:ea typeface="Helvetica Neue Light"/>
                <a:cs typeface="Helvetica Neue Light"/>
                <a:sym typeface="Helvetica Neue Light"/>
              </a:defRPr>
            </a:lvl7pPr>
            <a:lvl8pPr indent="860919">
              <a:defRPr sz="2775">
                <a:latin typeface="Helvetica Neue Light"/>
                <a:ea typeface="Helvetica Neue Light"/>
                <a:cs typeface="Helvetica Neue Light"/>
                <a:sym typeface="Helvetica Neue Light"/>
              </a:defRPr>
            </a:lvl8pPr>
            <a:lvl9pPr indent="1147892">
              <a:defRPr sz="2775">
                <a:latin typeface="Helvetica Neue Light"/>
                <a:ea typeface="Helvetica Neue Light"/>
                <a:cs typeface="Helvetica Neue Light"/>
                <a:sym typeface="Helvetica Neue Light"/>
              </a:defRPr>
            </a:lvl9pPr>
          </a:lstStyle>
          <a:p>
            <a:pPr algn="l" defTabSz="914400"/>
            <a:r>
              <a:rPr lang="en-IE" sz="2400" dirty="0">
                <a:solidFill>
                  <a:schemeClr val="bg1">
                    <a:lumMod val="75000"/>
                  </a:schemeClr>
                </a:solidFill>
              </a:rPr>
              <a:t>Using Methods that handle events </a:t>
            </a:r>
            <a:endParaRPr lang="en-US" sz="2400" dirty="0">
              <a:solidFill>
                <a:schemeClr val="bg1">
                  <a:lumMod val="75000"/>
                </a:schemeClr>
              </a:solidFill>
            </a:endParaRPr>
          </a:p>
        </p:txBody>
      </p:sp>
      <p:sp>
        <p:nvSpPr>
          <p:cNvPr id="2" name="Footer Placeholder 1">
            <a:extLst>
              <a:ext uri="{FF2B5EF4-FFF2-40B4-BE49-F238E27FC236}">
                <a16:creationId xmlns:a16="http://schemas.microsoft.com/office/drawing/2014/main" id="{5794E400-A0C7-BE1B-44A0-8F17F3B22B48}"/>
              </a:ext>
            </a:extLst>
          </p:cNvPr>
          <p:cNvSpPr>
            <a:spLocks noGrp="1"/>
          </p:cNvSpPr>
          <p:nvPr>
            <p:ph type="ftr" sz="quarter" idx="11"/>
          </p:nvPr>
        </p:nvSpPr>
        <p:spPr/>
        <p:txBody>
          <a:bodyPr/>
          <a:lstStyle/>
          <a:p>
            <a:r>
              <a:rPr lang="en-IE"/>
              <a:t>https://processing.org</a:t>
            </a:r>
            <a:endParaRPr lang="en-IE" dirty="0"/>
          </a:p>
        </p:txBody>
      </p:sp>
      <p:sp>
        <p:nvSpPr>
          <p:cNvPr id="3" name="Slide Number Placeholder 2">
            <a:extLst>
              <a:ext uri="{FF2B5EF4-FFF2-40B4-BE49-F238E27FC236}">
                <a16:creationId xmlns:a16="http://schemas.microsoft.com/office/drawing/2014/main" id="{0EBDE2ED-9613-EC3D-7D95-0004F92FA440}"/>
              </a:ext>
            </a:extLst>
          </p:cNvPr>
          <p:cNvSpPr>
            <a:spLocks noGrp="1"/>
          </p:cNvSpPr>
          <p:nvPr>
            <p:ph type="sldNum" sz="quarter" idx="10"/>
          </p:nvPr>
        </p:nvSpPr>
        <p:spPr/>
        <p:txBody>
          <a:bodyPr/>
          <a:lstStyle/>
          <a:p>
            <a:fld id="{86CB4B4D-7CA3-9044-876B-883B54F8677D}" type="slidenum">
              <a:rPr lang="en-US" smtClean="0"/>
              <a:pPr/>
              <a:t>2</a:t>
            </a:fld>
            <a:endParaRPr lang="en-US" dirty="0"/>
          </a:p>
        </p:txBody>
      </p:sp>
    </p:spTree>
    <p:extLst>
      <p:ext uri="{BB962C8B-B14F-4D97-AF65-F5344CB8AC3E}">
        <p14:creationId xmlns:p14="http://schemas.microsoft.com/office/powerpoint/2010/main" val="26164906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Mouse methods</a:t>
            </a:r>
          </a:p>
        </p:txBody>
      </p:sp>
      <p:sp>
        <p:nvSpPr>
          <p:cNvPr id="3" name="Content Placeholder 2"/>
          <p:cNvSpPr>
            <a:spLocks noGrp="1"/>
          </p:cNvSpPr>
          <p:nvPr>
            <p:ph idx="1"/>
          </p:nvPr>
        </p:nvSpPr>
        <p:spPr/>
        <p:txBody>
          <a:bodyPr>
            <a:normAutofit/>
          </a:bodyPr>
          <a:lstStyle/>
          <a:p>
            <a:r>
              <a:rPr lang="en-IE" dirty="0"/>
              <a:t>Mouse and keyboard events </a:t>
            </a:r>
            <a:r>
              <a:rPr lang="en-IE" u="sng" dirty="0"/>
              <a:t>only</a:t>
            </a:r>
            <a:r>
              <a:rPr lang="en-IE" dirty="0"/>
              <a:t> work when a program has </a:t>
            </a:r>
            <a:r>
              <a:rPr lang="en-IE" b="1" dirty="0">
                <a:solidFill>
                  <a:srgbClr val="0368FF"/>
                </a:solidFill>
              </a:rPr>
              <a:t>draw()</a:t>
            </a:r>
            <a:r>
              <a:rPr lang="en-IE" dirty="0"/>
              <a:t>. </a:t>
            </a:r>
          </a:p>
          <a:p>
            <a:endParaRPr lang="en-IE" dirty="0"/>
          </a:p>
          <a:p>
            <a:r>
              <a:rPr lang="en-IE" dirty="0"/>
              <a:t>Without </a:t>
            </a:r>
            <a:r>
              <a:rPr lang="en-IE" b="1" dirty="0">
                <a:solidFill>
                  <a:srgbClr val="0368FF"/>
                </a:solidFill>
              </a:rPr>
              <a:t>draw()</a:t>
            </a:r>
            <a:r>
              <a:rPr lang="en-IE" dirty="0"/>
              <a:t>, the code is only run once and then stops listening for events.</a:t>
            </a:r>
          </a:p>
        </p:txBody>
      </p:sp>
      <p:sp>
        <p:nvSpPr>
          <p:cNvPr id="4" name="Rectangle 3"/>
          <p:cNvSpPr/>
          <p:nvPr/>
        </p:nvSpPr>
        <p:spPr>
          <a:xfrm>
            <a:off x="1234439" y="4264726"/>
            <a:ext cx="5894833" cy="352084"/>
          </a:xfrm>
          <a:prstGeom prst="rect">
            <a:avLst/>
          </a:prstGeom>
        </p:spPr>
        <p:txBody>
          <a:bodyPr wrap="square">
            <a:spAutoFit/>
          </a:bodyPr>
          <a:lstStyle/>
          <a:p>
            <a:pPr algn="r"/>
            <a:r>
              <a:rPr lang="en-IE" sz="1688" dirty="0">
                <a:hlinkClick r:id="rId2"/>
              </a:rPr>
              <a:t>https://processing.org/reference/mousePressed_.html</a:t>
            </a:r>
            <a:r>
              <a:rPr lang="en-IE" sz="1688" dirty="0"/>
              <a:t> </a:t>
            </a:r>
          </a:p>
        </p:txBody>
      </p:sp>
      <p:sp>
        <p:nvSpPr>
          <p:cNvPr id="5" name="Footer Placeholder 4">
            <a:extLst>
              <a:ext uri="{FF2B5EF4-FFF2-40B4-BE49-F238E27FC236}">
                <a16:creationId xmlns:a16="http://schemas.microsoft.com/office/drawing/2014/main" id="{F5DD275E-3E87-1C55-1405-15D0F6BAC019}"/>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82BD3523-1718-5665-616E-538DAEB09283}"/>
              </a:ext>
            </a:extLst>
          </p:cNvPr>
          <p:cNvSpPr>
            <a:spLocks noGrp="1"/>
          </p:cNvSpPr>
          <p:nvPr>
            <p:ph type="sldNum" sz="quarter" idx="2"/>
          </p:nvPr>
        </p:nvSpPr>
        <p:spPr/>
        <p:txBody>
          <a:bodyPr/>
          <a:lstStyle/>
          <a:p>
            <a:pPr lvl="0"/>
            <a:fld id="{86CB4B4D-7CA3-9044-876B-883B54F8677D}" type="slidenum">
              <a:rPr lang="en-IE" smtClean="0"/>
              <a:t>20</a:t>
            </a:fld>
            <a:endParaRPr lang="en-IE" dirty="0"/>
          </a:p>
        </p:txBody>
      </p:sp>
    </p:spTree>
    <p:extLst>
      <p:ext uri="{BB962C8B-B14F-4D97-AF65-F5344CB8AC3E}">
        <p14:creationId xmlns:p14="http://schemas.microsoft.com/office/powerpoint/2010/main" val="6373478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CBE33E-18F1-4F0A-AAE7-D18E6E98BA06}"/>
              </a:ext>
            </a:extLst>
          </p:cNvPr>
          <p:cNvPicPr>
            <a:picLocks noChangeAspect="1"/>
          </p:cNvPicPr>
          <p:nvPr/>
        </p:nvPicPr>
        <p:blipFill rotWithShape="1">
          <a:blip r:embed="rId3"/>
          <a:srcRect r="-112" b="25981"/>
          <a:stretch/>
        </p:blipFill>
        <p:spPr>
          <a:xfrm>
            <a:off x="395536" y="1994747"/>
            <a:ext cx="6400800" cy="2157413"/>
          </a:xfrm>
          <a:prstGeom prst="rect">
            <a:avLst/>
          </a:prstGeom>
          <a:ln>
            <a:solidFill>
              <a:schemeClr val="tx1"/>
            </a:solidFill>
          </a:ln>
        </p:spPr>
      </p:pic>
      <p:sp>
        <p:nvSpPr>
          <p:cNvPr id="2" name="Title 1"/>
          <p:cNvSpPr>
            <a:spLocks noGrp="1"/>
          </p:cNvSpPr>
          <p:nvPr>
            <p:ph type="title"/>
          </p:nvPr>
        </p:nvSpPr>
        <p:spPr/>
        <p:txBody>
          <a:bodyPr>
            <a:normAutofit/>
          </a:bodyPr>
          <a:lstStyle/>
          <a:p>
            <a:r>
              <a:rPr lang="en-IE" dirty="0"/>
              <a:t>Processing Example 5.1 – </a:t>
            </a:r>
            <a:r>
              <a:rPr lang="en-IE" b="1" dirty="0">
                <a:solidFill>
                  <a:srgbClr val="0368FF"/>
                </a:solidFill>
              </a:rPr>
              <a:t>setup()</a:t>
            </a:r>
          </a:p>
        </p:txBody>
      </p:sp>
      <p:pic>
        <p:nvPicPr>
          <p:cNvPr id="9" name="Picture 8">
            <a:extLst>
              <a:ext uri="{FF2B5EF4-FFF2-40B4-BE49-F238E27FC236}">
                <a16:creationId xmlns:a16="http://schemas.microsoft.com/office/drawing/2014/main" id="{A684E101-804D-441E-B8DB-5D7EE12D79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33472" y="772394"/>
            <a:ext cx="2848311" cy="3004077"/>
          </a:xfrm>
          <a:prstGeom prst="rect">
            <a:avLst/>
          </a:prstGeom>
        </p:spPr>
      </p:pic>
      <p:sp>
        <p:nvSpPr>
          <p:cNvPr id="3" name="Footer Placeholder 2">
            <a:extLst>
              <a:ext uri="{FF2B5EF4-FFF2-40B4-BE49-F238E27FC236}">
                <a16:creationId xmlns:a16="http://schemas.microsoft.com/office/drawing/2014/main" id="{67A95506-3380-62E0-3BC4-40633025610F}"/>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50598AF7-D054-DF0A-126A-A5E04CBB2D83}"/>
              </a:ext>
            </a:extLst>
          </p:cNvPr>
          <p:cNvSpPr>
            <a:spLocks noGrp="1"/>
          </p:cNvSpPr>
          <p:nvPr>
            <p:ph type="sldNum" sz="quarter" idx="2"/>
          </p:nvPr>
        </p:nvSpPr>
        <p:spPr/>
        <p:txBody>
          <a:bodyPr/>
          <a:lstStyle/>
          <a:p>
            <a:pPr lvl="0"/>
            <a:fld id="{86CB4B4D-7CA3-9044-876B-883B54F8677D}" type="slidenum">
              <a:rPr lang="en-IE" smtClean="0"/>
              <a:t>21</a:t>
            </a:fld>
            <a:endParaRPr lang="en-IE" dirty="0"/>
          </a:p>
        </p:txBody>
      </p:sp>
    </p:spTree>
    <p:extLst>
      <p:ext uri="{BB962C8B-B14F-4D97-AF65-F5344CB8AC3E}">
        <p14:creationId xmlns:p14="http://schemas.microsoft.com/office/powerpoint/2010/main" val="11441240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B7084-E8D4-458E-AF98-95032BB78C8E}"/>
              </a:ext>
            </a:extLst>
          </p:cNvPr>
          <p:cNvPicPr>
            <a:picLocks noChangeAspect="1"/>
          </p:cNvPicPr>
          <p:nvPr/>
        </p:nvPicPr>
        <p:blipFill>
          <a:blip r:embed="rId3"/>
          <a:stretch>
            <a:fillRect/>
          </a:stretch>
        </p:blipFill>
        <p:spPr>
          <a:xfrm>
            <a:off x="486919" y="1843540"/>
            <a:ext cx="6393656" cy="2914650"/>
          </a:xfrm>
          <a:prstGeom prst="rect">
            <a:avLst/>
          </a:prstGeom>
          <a:ln>
            <a:solidFill>
              <a:schemeClr val="tx1"/>
            </a:solidFill>
          </a:ln>
        </p:spPr>
      </p:pic>
      <p:sp>
        <p:nvSpPr>
          <p:cNvPr id="2" name="Title 1"/>
          <p:cNvSpPr>
            <a:spLocks noGrp="1"/>
          </p:cNvSpPr>
          <p:nvPr>
            <p:ph type="title"/>
          </p:nvPr>
        </p:nvSpPr>
        <p:spPr/>
        <p:txBody>
          <a:bodyPr>
            <a:normAutofit/>
          </a:bodyPr>
          <a:lstStyle/>
          <a:p>
            <a:r>
              <a:rPr lang="en-IE" dirty="0"/>
              <a:t>Processing Example 5.1 – </a:t>
            </a:r>
            <a:r>
              <a:rPr lang="en-IE" b="1" dirty="0">
                <a:solidFill>
                  <a:srgbClr val="0368FF"/>
                </a:solidFill>
              </a:rPr>
              <a:t>draw()</a:t>
            </a:r>
          </a:p>
        </p:txBody>
      </p:sp>
      <p:sp>
        <p:nvSpPr>
          <p:cNvPr id="8" name="Rectangle 7">
            <a:extLst>
              <a:ext uri="{FF2B5EF4-FFF2-40B4-BE49-F238E27FC236}">
                <a16:creationId xmlns:a16="http://schemas.microsoft.com/office/drawing/2014/main" id="{EDFB621D-2132-4D5F-9A95-FAA2064FED93}"/>
              </a:ext>
            </a:extLst>
          </p:cNvPr>
          <p:cNvSpPr/>
          <p:nvPr/>
        </p:nvSpPr>
        <p:spPr>
          <a:xfrm>
            <a:off x="216946" y="901230"/>
            <a:ext cx="6286500" cy="276999"/>
          </a:xfrm>
          <a:prstGeom prst="rect">
            <a:avLst/>
          </a:prstGeom>
        </p:spPr>
        <p:txBody>
          <a:bodyPr wrap="square">
            <a:spAutoFit/>
          </a:bodyPr>
          <a:lstStyle/>
          <a:p>
            <a:pPr algn="r"/>
            <a:r>
              <a:rPr lang="en-IE" sz="1200" dirty="0"/>
              <a:t>Based on:  </a:t>
            </a:r>
            <a:r>
              <a:rPr lang="en-IE" sz="1200" dirty="0">
                <a:hlinkClick r:id="rId4"/>
              </a:rPr>
              <a:t>http://learning.codasign.com/index.php?title=Mouse_Events_in_Processing</a:t>
            </a:r>
            <a:r>
              <a:rPr lang="en-IE" sz="1200" dirty="0"/>
              <a:t> </a:t>
            </a:r>
          </a:p>
        </p:txBody>
      </p:sp>
      <p:sp>
        <p:nvSpPr>
          <p:cNvPr id="3" name="Footer Placeholder 2">
            <a:extLst>
              <a:ext uri="{FF2B5EF4-FFF2-40B4-BE49-F238E27FC236}">
                <a16:creationId xmlns:a16="http://schemas.microsoft.com/office/drawing/2014/main" id="{DE21812B-D89B-F6B5-52D6-21686FC4A24C}"/>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689C4B0F-C9B3-5782-A280-ED6F2AE9E84E}"/>
              </a:ext>
            </a:extLst>
          </p:cNvPr>
          <p:cNvSpPr>
            <a:spLocks noGrp="1"/>
          </p:cNvSpPr>
          <p:nvPr>
            <p:ph type="sldNum" sz="quarter" idx="2"/>
          </p:nvPr>
        </p:nvSpPr>
        <p:spPr/>
        <p:txBody>
          <a:bodyPr/>
          <a:lstStyle/>
          <a:p>
            <a:pPr lvl="0"/>
            <a:fld id="{86CB4B4D-7CA3-9044-876B-883B54F8677D}" type="slidenum">
              <a:rPr lang="en-IE" smtClean="0"/>
              <a:t>22</a:t>
            </a:fld>
            <a:endParaRPr lang="en-IE" dirty="0"/>
          </a:p>
        </p:txBody>
      </p:sp>
      <p:pic>
        <p:nvPicPr>
          <p:cNvPr id="6" name="Picture 5">
            <a:extLst>
              <a:ext uri="{FF2B5EF4-FFF2-40B4-BE49-F238E27FC236}">
                <a16:creationId xmlns:a16="http://schemas.microsoft.com/office/drawing/2014/main" id="{E5F9D64E-B084-1EDE-428A-0D540E8595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394"/>
            <a:ext cx="2848311" cy="3004077"/>
          </a:xfrm>
          <a:prstGeom prst="rect">
            <a:avLst/>
          </a:prstGeom>
        </p:spPr>
      </p:pic>
    </p:spTree>
    <p:extLst>
      <p:ext uri="{BB962C8B-B14F-4D97-AF65-F5344CB8AC3E}">
        <p14:creationId xmlns:p14="http://schemas.microsoft.com/office/powerpoint/2010/main" val="91873940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B7084-E8D4-458E-AF98-95032BB78C8E}"/>
              </a:ext>
            </a:extLst>
          </p:cNvPr>
          <p:cNvPicPr>
            <a:picLocks noChangeAspect="1"/>
          </p:cNvPicPr>
          <p:nvPr/>
        </p:nvPicPr>
        <p:blipFill>
          <a:blip r:embed="rId3"/>
          <a:stretch>
            <a:fillRect/>
          </a:stretch>
        </p:blipFill>
        <p:spPr>
          <a:xfrm>
            <a:off x="486919" y="1843540"/>
            <a:ext cx="6393656" cy="2914650"/>
          </a:xfrm>
          <a:prstGeom prst="rect">
            <a:avLst/>
          </a:prstGeom>
          <a:ln>
            <a:solidFill>
              <a:schemeClr val="tx1"/>
            </a:solidFill>
          </a:ln>
        </p:spPr>
      </p:pic>
      <p:sp>
        <p:nvSpPr>
          <p:cNvPr id="2" name="Title 1"/>
          <p:cNvSpPr>
            <a:spLocks noGrp="1"/>
          </p:cNvSpPr>
          <p:nvPr>
            <p:ph type="title"/>
          </p:nvPr>
        </p:nvSpPr>
        <p:spPr/>
        <p:txBody>
          <a:bodyPr>
            <a:normAutofit/>
          </a:bodyPr>
          <a:lstStyle/>
          <a:p>
            <a:r>
              <a:rPr lang="en-IE" dirty="0"/>
              <a:t>Processing Example 5.1 – </a:t>
            </a:r>
            <a:r>
              <a:rPr lang="en-IE" b="1" dirty="0">
                <a:solidFill>
                  <a:srgbClr val="0368FF"/>
                </a:solidFill>
              </a:rPr>
              <a:t>draw()</a:t>
            </a:r>
          </a:p>
        </p:txBody>
      </p:sp>
      <p:sp>
        <p:nvSpPr>
          <p:cNvPr id="8" name="Rectangle 7">
            <a:extLst>
              <a:ext uri="{FF2B5EF4-FFF2-40B4-BE49-F238E27FC236}">
                <a16:creationId xmlns:a16="http://schemas.microsoft.com/office/drawing/2014/main" id="{EDFB621D-2132-4D5F-9A95-FAA2064FED93}"/>
              </a:ext>
            </a:extLst>
          </p:cNvPr>
          <p:cNvSpPr/>
          <p:nvPr/>
        </p:nvSpPr>
        <p:spPr>
          <a:xfrm>
            <a:off x="216946" y="901230"/>
            <a:ext cx="6286500" cy="276999"/>
          </a:xfrm>
          <a:prstGeom prst="rect">
            <a:avLst/>
          </a:prstGeom>
        </p:spPr>
        <p:txBody>
          <a:bodyPr wrap="square">
            <a:spAutoFit/>
          </a:bodyPr>
          <a:lstStyle/>
          <a:p>
            <a:pPr algn="r"/>
            <a:r>
              <a:rPr lang="en-IE" sz="1200" dirty="0"/>
              <a:t>Based on:  </a:t>
            </a:r>
            <a:r>
              <a:rPr lang="en-IE" sz="1200" dirty="0">
                <a:hlinkClick r:id="rId4"/>
              </a:rPr>
              <a:t>http://learning.codasign.com/index.php?title=Mouse_Events_in_Processing</a:t>
            </a:r>
            <a:r>
              <a:rPr lang="en-IE" sz="1200" dirty="0"/>
              <a:t> </a:t>
            </a:r>
          </a:p>
        </p:txBody>
      </p:sp>
      <p:sp>
        <p:nvSpPr>
          <p:cNvPr id="3" name="Footer Placeholder 2">
            <a:extLst>
              <a:ext uri="{FF2B5EF4-FFF2-40B4-BE49-F238E27FC236}">
                <a16:creationId xmlns:a16="http://schemas.microsoft.com/office/drawing/2014/main" id="{DE21812B-D89B-F6B5-52D6-21686FC4A24C}"/>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689C4B0F-C9B3-5782-A280-ED6F2AE9E84E}"/>
              </a:ext>
            </a:extLst>
          </p:cNvPr>
          <p:cNvSpPr>
            <a:spLocks noGrp="1"/>
          </p:cNvSpPr>
          <p:nvPr>
            <p:ph type="sldNum" sz="quarter" idx="2"/>
          </p:nvPr>
        </p:nvSpPr>
        <p:spPr/>
        <p:txBody>
          <a:bodyPr/>
          <a:lstStyle/>
          <a:p>
            <a:pPr lvl="0"/>
            <a:fld id="{86CB4B4D-7CA3-9044-876B-883B54F8677D}" type="slidenum">
              <a:rPr lang="en-IE" smtClean="0"/>
              <a:t>23</a:t>
            </a:fld>
            <a:endParaRPr lang="en-IE" dirty="0"/>
          </a:p>
        </p:txBody>
      </p:sp>
      <p:pic>
        <p:nvPicPr>
          <p:cNvPr id="6" name="Picture 5">
            <a:extLst>
              <a:ext uri="{FF2B5EF4-FFF2-40B4-BE49-F238E27FC236}">
                <a16:creationId xmlns:a16="http://schemas.microsoft.com/office/drawing/2014/main" id="{E5F9D64E-B084-1EDE-428A-0D540E8595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394"/>
            <a:ext cx="2848311" cy="3004077"/>
          </a:xfrm>
          <a:prstGeom prst="rect">
            <a:avLst/>
          </a:prstGeom>
        </p:spPr>
      </p:pic>
      <p:sp>
        <p:nvSpPr>
          <p:cNvPr id="7" name="Rectangle 6">
            <a:extLst>
              <a:ext uri="{FF2B5EF4-FFF2-40B4-BE49-F238E27FC236}">
                <a16:creationId xmlns:a16="http://schemas.microsoft.com/office/drawing/2014/main" id="{138C7EF1-3BBF-FE10-EB17-2954CFD13129}"/>
              </a:ext>
            </a:extLst>
          </p:cNvPr>
          <p:cNvSpPr/>
          <p:nvPr/>
        </p:nvSpPr>
        <p:spPr>
          <a:xfrm>
            <a:off x="4482704" y="4028941"/>
            <a:ext cx="3810904"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IE" sz="1800" b="1" dirty="0">
                <a:solidFill>
                  <a:srgbClr val="FF0000"/>
                </a:solidFill>
              </a:rPr>
              <a:t>Q: </a:t>
            </a:r>
            <a:r>
              <a:rPr lang="en-IE" sz="1800" dirty="0"/>
              <a:t>Why did we include the draw() method, particularly as it is empty?</a:t>
            </a:r>
          </a:p>
        </p:txBody>
      </p:sp>
    </p:spTree>
    <p:extLst>
      <p:ext uri="{BB962C8B-B14F-4D97-AF65-F5344CB8AC3E}">
        <p14:creationId xmlns:p14="http://schemas.microsoft.com/office/powerpoint/2010/main" val="8787398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B7084-E8D4-458E-AF98-95032BB78C8E}"/>
              </a:ext>
            </a:extLst>
          </p:cNvPr>
          <p:cNvPicPr>
            <a:picLocks noChangeAspect="1"/>
          </p:cNvPicPr>
          <p:nvPr/>
        </p:nvPicPr>
        <p:blipFill>
          <a:blip r:embed="rId3"/>
          <a:stretch>
            <a:fillRect/>
          </a:stretch>
        </p:blipFill>
        <p:spPr>
          <a:xfrm>
            <a:off x="486919" y="1843540"/>
            <a:ext cx="6393656" cy="2914650"/>
          </a:xfrm>
          <a:prstGeom prst="rect">
            <a:avLst/>
          </a:prstGeom>
          <a:ln>
            <a:solidFill>
              <a:schemeClr val="tx1"/>
            </a:solidFill>
          </a:ln>
        </p:spPr>
      </p:pic>
      <p:sp>
        <p:nvSpPr>
          <p:cNvPr id="2" name="Title 1"/>
          <p:cNvSpPr>
            <a:spLocks noGrp="1"/>
          </p:cNvSpPr>
          <p:nvPr>
            <p:ph type="title"/>
          </p:nvPr>
        </p:nvSpPr>
        <p:spPr/>
        <p:txBody>
          <a:bodyPr>
            <a:normAutofit/>
          </a:bodyPr>
          <a:lstStyle/>
          <a:p>
            <a:r>
              <a:rPr lang="en-IE" dirty="0"/>
              <a:t>Processing Example 5.1 – </a:t>
            </a:r>
            <a:r>
              <a:rPr lang="en-IE" b="1" dirty="0">
                <a:solidFill>
                  <a:srgbClr val="0368FF"/>
                </a:solidFill>
              </a:rPr>
              <a:t>draw()</a:t>
            </a:r>
          </a:p>
        </p:txBody>
      </p:sp>
      <p:sp>
        <p:nvSpPr>
          <p:cNvPr id="8" name="Rectangle 7">
            <a:extLst>
              <a:ext uri="{FF2B5EF4-FFF2-40B4-BE49-F238E27FC236}">
                <a16:creationId xmlns:a16="http://schemas.microsoft.com/office/drawing/2014/main" id="{EDFB621D-2132-4D5F-9A95-FAA2064FED93}"/>
              </a:ext>
            </a:extLst>
          </p:cNvPr>
          <p:cNvSpPr/>
          <p:nvPr/>
        </p:nvSpPr>
        <p:spPr>
          <a:xfrm>
            <a:off x="216946" y="901230"/>
            <a:ext cx="6286500" cy="276999"/>
          </a:xfrm>
          <a:prstGeom prst="rect">
            <a:avLst/>
          </a:prstGeom>
        </p:spPr>
        <p:txBody>
          <a:bodyPr wrap="square">
            <a:spAutoFit/>
          </a:bodyPr>
          <a:lstStyle/>
          <a:p>
            <a:pPr algn="r"/>
            <a:r>
              <a:rPr lang="en-IE" sz="1200" dirty="0"/>
              <a:t>Based on:  </a:t>
            </a:r>
            <a:r>
              <a:rPr lang="en-IE" sz="1200" dirty="0">
                <a:hlinkClick r:id="rId4"/>
              </a:rPr>
              <a:t>http://learning.codasign.com/index.php?title=Mouse_Events_in_Processing</a:t>
            </a:r>
            <a:r>
              <a:rPr lang="en-IE" sz="1200" dirty="0"/>
              <a:t> </a:t>
            </a:r>
          </a:p>
        </p:txBody>
      </p:sp>
      <p:sp>
        <p:nvSpPr>
          <p:cNvPr id="3" name="Footer Placeholder 2">
            <a:extLst>
              <a:ext uri="{FF2B5EF4-FFF2-40B4-BE49-F238E27FC236}">
                <a16:creationId xmlns:a16="http://schemas.microsoft.com/office/drawing/2014/main" id="{DE21812B-D89B-F6B5-52D6-21686FC4A24C}"/>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689C4B0F-C9B3-5782-A280-ED6F2AE9E84E}"/>
              </a:ext>
            </a:extLst>
          </p:cNvPr>
          <p:cNvSpPr>
            <a:spLocks noGrp="1"/>
          </p:cNvSpPr>
          <p:nvPr>
            <p:ph type="sldNum" sz="quarter" idx="2"/>
          </p:nvPr>
        </p:nvSpPr>
        <p:spPr/>
        <p:txBody>
          <a:bodyPr/>
          <a:lstStyle/>
          <a:p>
            <a:pPr lvl="0"/>
            <a:fld id="{86CB4B4D-7CA3-9044-876B-883B54F8677D}" type="slidenum">
              <a:rPr lang="en-IE" smtClean="0"/>
              <a:t>24</a:t>
            </a:fld>
            <a:endParaRPr lang="en-IE" dirty="0"/>
          </a:p>
        </p:txBody>
      </p:sp>
      <p:pic>
        <p:nvPicPr>
          <p:cNvPr id="6" name="Picture 5">
            <a:extLst>
              <a:ext uri="{FF2B5EF4-FFF2-40B4-BE49-F238E27FC236}">
                <a16:creationId xmlns:a16="http://schemas.microsoft.com/office/drawing/2014/main" id="{E5F9D64E-B084-1EDE-428A-0D540E8595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394"/>
            <a:ext cx="2848311" cy="3004077"/>
          </a:xfrm>
          <a:prstGeom prst="rect">
            <a:avLst/>
          </a:prstGeom>
        </p:spPr>
      </p:pic>
      <p:sp>
        <p:nvSpPr>
          <p:cNvPr id="10" name="Rectangle 9">
            <a:extLst>
              <a:ext uri="{FF2B5EF4-FFF2-40B4-BE49-F238E27FC236}">
                <a16:creationId xmlns:a16="http://schemas.microsoft.com/office/drawing/2014/main" id="{9136DAA9-AE0A-9C67-0571-6CE8B272B5D5}"/>
              </a:ext>
            </a:extLst>
          </p:cNvPr>
          <p:cNvSpPr/>
          <p:nvPr/>
        </p:nvSpPr>
        <p:spPr>
          <a:xfrm>
            <a:off x="4482703" y="4028941"/>
            <a:ext cx="3810903" cy="92333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l"/>
            <a:r>
              <a:rPr lang="en-IE" sz="1800" b="1" dirty="0">
                <a:solidFill>
                  <a:srgbClr val="FF0000"/>
                </a:solidFill>
              </a:rPr>
              <a:t>A: </a:t>
            </a:r>
            <a:r>
              <a:rPr lang="en-IE" sz="1800" b="1" dirty="0"/>
              <a:t>draw() is required because </a:t>
            </a:r>
            <a:br>
              <a:rPr lang="en-IE" sz="1800" b="1" dirty="0"/>
            </a:br>
            <a:r>
              <a:rPr lang="en-IE" sz="1800" b="1" dirty="0"/>
              <a:t>mouse events </a:t>
            </a:r>
            <a:r>
              <a:rPr lang="en-IE" sz="1800" b="1" u="sng" dirty="0"/>
              <a:t>only</a:t>
            </a:r>
            <a:r>
              <a:rPr lang="en-IE" sz="1800" b="1" dirty="0"/>
              <a:t> work when a program has  it. </a:t>
            </a:r>
          </a:p>
        </p:txBody>
      </p:sp>
    </p:spTree>
    <p:extLst>
      <p:ext uri="{BB962C8B-B14F-4D97-AF65-F5344CB8AC3E}">
        <p14:creationId xmlns:p14="http://schemas.microsoft.com/office/powerpoint/2010/main" val="110407794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Processing Example 5.1 – </a:t>
            </a:r>
            <a:r>
              <a:rPr lang="en-IE" b="1" dirty="0" err="1">
                <a:solidFill>
                  <a:srgbClr val="0368FF"/>
                </a:solidFill>
              </a:rPr>
              <a:t>mouseMoved</a:t>
            </a:r>
            <a:r>
              <a:rPr lang="en-IE" b="1" dirty="0">
                <a:solidFill>
                  <a:srgbClr val="0368FF"/>
                </a:solidFill>
              </a:rPr>
              <a:t>()</a:t>
            </a:r>
          </a:p>
        </p:txBody>
      </p:sp>
      <p:pic>
        <p:nvPicPr>
          <p:cNvPr id="9" name="Picture 8">
            <a:extLst>
              <a:ext uri="{FF2B5EF4-FFF2-40B4-BE49-F238E27FC236}">
                <a16:creationId xmlns:a16="http://schemas.microsoft.com/office/drawing/2014/main" id="{5F1400D1-FCEE-47A2-B5D2-C091CB5B2851}"/>
              </a:ext>
            </a:extLst>
          </p:cNvPr>
          <p:cNvPicPr>
            <a:picLocks noChangeAspect="1"/>
          </p:cNvPicPr>
          <p:nvPr/>
        </p:nvPicPr>
        <p:blipFill>
          <a:blip r:embed="rId3"/>
          <a:stretch>
            <a:fillRect/>
          </a:stretch>
        </p:blipFill>
        <p:spPr>
          <a:xfrm>
            <a:off x="484280" y="941582"/>
            <a:ext cx="5195704" cy="2368545"/>
          </a:xfrm>
          <a:prstGeom prst="rect">
            <a:avLst/>
          </a:prstGeom>
          <a:ln>
            <a:solidFill>
              <a:schemeClr val="tx1"/>
            </a:solidFill>
          </a:ln>
        </p:spPr>
      </p:pic>
      <p:pic>
        <p:nvPicPr>
          <p:cNvPr id="3" name="Picture 2">
            <a:extLst>
              <a:ext uri="{FF2B5EF4-FFF2-40B4-BE49-F238E27FC236}">
                <a16:creationId xmlns:a16="http://schemas.microsoft.com/office/drawing/2014/main" id="{E2745CAE-9029-485B-A672-D83FE03A19EE}"/>
              </a:ext>
            </a:extLst>
          </p:cNvPr>
          <p:cNvPicPr>
            <a:picLocks noChangeAspect="1"/>
          </p:cNvPicPr>
          <p:nvPr/>
        </p:nvPicPr>
        <p:blipFill rotWithShape="1">
          <a:blip r:embed="rId4"/>
          <a:srcRect l="1024"/>
          <a:stretch/>
        </p:blipFill>
        <p:spPr>
          <a:xfrm>
            <a:off x="484280" y="3552607"/>
            <a:ext cx="5522119" cy="1085850"/>
          </a:xfrm>
          <a:prstGeom prst="rect">
            <a:avLst/>
          </a:prstGeom>
          <a:ln>
            <a:solidFill>
              <a:schemeClr val="tx1"/>
            </a:solidFill>
          </a:ln>
        </p:spPr>
      </p:pic>
      <p:sp>
        <p:nvSpPr>
          <p:cNvPr id="4" name="Footer Placeholder 3">
            <a:extLst>
              <a:ext uri="{FF2B5EF4-FFF2-40B4-BE49-F238E27FC236}">
                <a16:creationId xmlns:a16="http://schemas.microsoft.com/office/drawing/2014/main" id="{6D37FF81-2096-B81C-F10D-E66F1ED3B5FE}"/>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D01CAE87-4281-2902-DBAC-D92E25E00654}"/>
              </a:ext>
            </a:extLst>
          </p:cNvPr>
          <p:cNvSpPr>
            <a:spLocks noGrp="1"/>
          </p:cNvSpPr>
          <p:nvPr>
            <p:ph type="sldNum" sz="quarter" idx="2"/>
          </p:nvPr>
        </p:nvSpPr>
        <p:spPr/>
        <p:txBody>
          <a:bodyPr/>
          <a:lstStyle/>
          <a:p>
            <a:pPr lvl="0"/>
            <a:fld id="{86CB4B4D-7CA3-9044-876B-883B54F8677D}" type="slidenum">
              <a:rPr lang="en-IE" smtClean="0"/>
              <a:t>25</a:t>
            </a:fld>
            <a:endParaRPr lang="en-IE" dirty="0"/>
          </a:p>
        </p:txBody>
      </p:sp>
      <p:pic>
        <p:nvPicPr>
          <p:cNvPr id="7" name="Picture 6">
            <a:extLst>
              <a:ext uri="{FF2B5EF4-FFF2-40B4-BE49-F238E27FC236}">
                <a16:creationId xmlns:a16="http://schemas.microsoft.com/office/drawing/2014/main" id="{050A04CC-10AF-1CC8-FAB4-EE1B1C7AC1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025"/>
            <a:ext cx="2848311" cy="3004078"/>
          </a:xfrm>
          <a:prstGeom prst="rect">
            <a:avLst/>
          </a:prstGeom>
        </p:spPr>
      </p:pic>
    </p:spTree>
    <p:extLst>
      <p:ext uri="{BB962C8B-B14F-4D97-AF65-F5344CB8AC3E}">
        <p14:creationId xmlns:p14="http://schemas.microsoft.com/office/powerpoint/2010/main" val="3199338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Processing Example 5.1 – </a:t>
            </a:r>
            <a:r>
              <a:rPr lang="en-IE" b="1" dirty="0" err="1">
                <a:solidFill>
                  <a:srgbClr val="0368FF"/>
                </a:solidFill>
              </a:rPr>
              <a:t>mouseDragged</a:t>
            </a:r>
            <a:r>
              <a:rPr lang="en-IE" b="1" dirty="0">
                <a:solidFill>
                  <a:srgbClr val="0368FF"/>
                </a:solidFill>
              </a:rPr>
              <a:t>()</a:t>
            </a:r>
          </a:p>
        </p:txBody>
      </p:sp>
      <p:pic>
        <p:nvPicPr>
          <p:cNvPr id="6" name="Picture 5">
            <a:extLst>
              <a:ext uri="{FF2B5EF4-FFF2-40B4-BE49-F238E27FC236}">
                <a16:creationId xmlns:a16="http://schemas.microsoft.com/office/drawing/2014/main" id="{0EFAB413-F531-43B5-BC16-37B37EA32E4E}"/>
              </a:ext>
            </a:extLst>
          </p:cNvPr>
          <p:cNvPicPr>
            <a:picLocks noChangeAspect="1"/>
          </p:cNvPicPr>
          <p:nvPr/>
        </p:nvPicPr>
        <p:blipFill>
          <a:blip r:embed="rId3"/>
          <a:stretch>
            <a:fillRect/>
          </a:stretch>
        </p:blipFill>
        <p:spPr>
          <a:xfrm>
            <a:off x="484280" y="3535499"/>
            <a:ext cx="5793581" cy="1128713"/>
          </a:xfrm>
          <a:prstGeom prst="rect">
            <a:avLst/>
          </a:prstGeom>
          <a:ln>
            <a:solidFill>
              <a:schemeClr val="tx1"/>
            </a:solidFill>
          </a:ln>
        </p:spPr>
      </p:pic>
      <p:sp>
        <p:nvSpPr>
          <p:cNvPr id="4" name="Footer Placeholder 3">
            <a:extLst>
              <a:ext uri="{FF2B5EF4-FFF2-40B4-BE49-F238E27FC236}">
                <a16:creationId xmlns:a16="http://schemas.microsoft.com/office/drawing/2014/main" id="{E0A74017-F210-3DAD-3890-F36A68E16E5A}"/>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436F9567-D35F-F5A4-7DA1-0EE4929C8E95}"/>
              </a:ext>
            </a:extLst>
          </p:cNvPr>
          <p:cNvSpPr>
            <a:spLocks noGrp="1"/>
          </p:cNvSpPr>
          <p:nvPr>
            <p:ph type="sldNum" sz="quarter" idx="2"/>
          </p:nvPr>
        </p:nvSpPr>
        <p:spPr/>
        <p:txBody>
          <a:bodyPr/>
          <a:lstStyle/>
          <a:p>
            <a:pPr lvl="0"/>
            <a:fld id="{86CB4B4D-7CA3-9044-876B-883B54F8677D}" type="slidenum">
              <a:rPr lang="en-IE" smtClean="0"/>
              <a:t>26</a:t>
            </a:fld>
            <a:endParaRPr lang="en-IE" dirty="0"/>
          </a:p>
        </p:txBody>
      </p:sp>
      <p:pic>
        <p:nvPicPr>
          <p:cNvPr id="7" name="Picture 6">
            <a:extLst>
              <a:ext uri="{FF2B5EF4-FFF2-40B4-BE49-F238E27FC236}">
                <a16:creationId xmlns:a16="http://schemas.microsoft.com/office/drawing/2014/main" id="{3C8B26E9-4091-799E-1231-AFF86D44FC95}"/>
              </a:ext>
            </a:extLst>
          </p:cNvPr>
          <p:cNvPicPr>
            <a:picLocks noChangeAspect="1"/>
          </p:cNvPicPr>
          <p:nvPr/>
        </p:nvPicPr>
        <p:blipFill>
          <a:blip r:embed="rId4"/>
          <a:stretch>
            <a:fillRect/>
          </a:stretch>
        </p:blipFill>
        <p:spPr>
          <a:xfrm>
            <a:off x="484280" y="941582"/>
            <a:ext cx="5195704" cy="2368545"/>
          </a:xfrm>
          <a:prstGeom prst="rect">
            <a:avLst/>
          </a:prstGeom>
          <a:ln>
            <a:solidFill>
              <a:schemeClr val="tx1"/>
            </a:solidFill>
          </a:ln>
        </p:spPr>
      </p:pic>
      <p:pic>
        <p:nvPicPr>
          <p:cNvPr id="10" name="Picture 9">
            <a:extLst>
              <a:ext uri="{FF2B5EF4-FFF2-40B4-BE49-F238E27FC236}">
                <a16:creationId xmlns:a16="http://schemas.microsoft.com/office/drawing/2014/main" id="{07C9F659-1AF4-CA6B-70F2-A796D59263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025"/>
            <a:ext cx="2848310" cy="3004078"/>
          </a:xfrm>
          <a:prstGeom prst="rect">
            <a:avLst/>
          </a:prstGeom>
        </p:spPr>
      </p:pic>
    </p:spTree>
    <p:extLst>
      <p:ext uri="{BB962C8B-B14F-4D97-AF65-F5344CB8AC3E}">
        <p14:creationId xmlns:p14="http://schemas.microsoft.com/office/powerpoint/2010/main" val="21995475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989512" cy="761815"/>
          </a:xfrm>
        </p:spPr>
        <p:txBody>
          <a:bodyPr>
            <a:noAutofit/>
          </a:bodyPr>
          <a:lstStyle/>
          <a:p>
            <a:r>
              <a:rPr lang="en-IE" dirty="0"/>
              <a:t>Processing Example 5.1 – </a:t>
            </a:r>
            <a:r>
              <a:rPr lang="en-IE" b="1" dirty="0" err="1">
                <a:solidFill>
                  <a:srgbClr val="0368FF"/>
                </a:solidFill>
              </a:rPr>
              <a:t>mouseReleased</a:t>
            </a:r>
            <a:r>
              <a:rPr lang="en-IE" b="1" dirty="0">
                <a:solidFill>
                  <a:srgbClr val="0368FF"/>
                </a:solidFill>
              </a:rPr>
              <a:t>()</a:t>
            </a:r>
          </a:p>
        </p:txBody>
      </p:sp>
      <p:pic>
        <p:nvPicPr>
          <p:cNvPr id="6" name="Picture 5">
            <a:extLst>
              <a:ext uri="{FF2B5EF4-FFF2-40B4-BE49-F238E27FC236}">
                <a16:creationId xmlns:a16="http://schemas.microsoft.com/office/drawing/2014/main" id="{2C18E982-23E9-4AC2-B5CE-62A5E3EF1846}"/>
              </a:ext>
            </a:extLst>
          </p:cNvPr>
          <p:cNvPicPr>
            <a:picLocks noChangeAspect="1"/>
          </p:cNvPicPr>
          <p:nvPr/>
        </p:nvPicPr>
        <p:blipFill rotWithShape="1">
          <a:blip r:embed="rId3"/>
          <a:srcRect l="965"/>
          <a:stretch/>
        </p:blipFill>
        <p:spPr>
          <a:xfrm>
            <a:off x="484280" y="3542643"/>
            <a:ext cx="5865019" cy="1114425"/>
          </a:xfrm>
          <a:prstGeom prst="rect">
            <a:avLst/>
          </a:prstGeom>
          <a:ln>
            <a:solidFill>
              <a:schemeClr val="tx1"/>
            </a:solidFill>
          </a:ln>
        </p:spPr>
      </p:pic>
      <p:sp>
        <p:nvSpPr>
          <p:cNvPr id="4" name="Footer Placeholder 3">
            <a:extLst>
              <a:ext uri="{FF2B5EF4-FFF2-40B4-BE49-F238E27FC236}">
                <a16:creationId xmlns:a16="http://schemas.microsoft.com/office/drawing/2014/main" id="{A842475D-106A-F35B-36ED-E7967BFB9B9D}"/>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47E5618B-C598-6BC2-C8CE-FF388FCC240D}"/>
              </a:ext>
            </a:extLst>
          </p:cNvPr>
          <p:cNvSpPr>
            <a:spLocks noGrp="1"/>
          </p:cNvSpPr>
          <p:nvPr>
            <p:ph type="sldNum" sz="quarter" idx="2"/>
          </p:nvPr>
        </p:nvSpPr>
        <p:spPr/>
        <p:txBody>
          <a:bodyPr/>
          <a:lstStyle/>
          <a:p>
            <a:pPr lvl="0"/>
            <a:fld id="{86CB4B4D-7CA3-9044-876B-883B54F8677D}" type="slidenum">
              <a:rPr lang="en-IE" smtClean="0"/>
              <a:t>27</a:t>
            </a:fld>
            <a:endParaRPr lang="en-IE" dirty="0"/>
          </a:p>
        </p:txBody>
      </p:sp>
      <p:pic>
        <p:nvPicPr>
          <p:cNvPr id="7" name="Picture 6">
            <a:extLst>
              <a:ext uri="{FF2B5EF4-FFF2-40B4-BE49-F238E27FC236}">
                <a16:creationId xmlns:a16="http://schemas.microsoft.com/office/drawing/2014/main" id="{1142F99D-1C1F-BE60-B31E-43F553EDAE4A}"/>
              </a:ext>
            </a:extLst>
          </p:cNvPr>
          <p:cNvPicPr>
            <a:picLocks noChangeAspect="1"/>
          </p:cNvPicPr>
          <p:nvPr/>
        </p:nvPicPr>
        <p:blipFill>
          <a:blip r:embed="rId4"/>
          <a:stretch>
            <a:fillRect/>
          </a:stretch>
        </p:blipFill>
        <p:spPr>
          <a:xfrm>
            <a:off x="484280" y="941582"/>
            <a:ext cx="5195704" cy="2368545"/>
          </a:xfrm>
          <a:prstGeom prst="rect">
            <a:avLst/>
          </a:prstGeom>
          <a:ln>
            <a:solidFill>
              <a:schemeClr val="tx1"/>
            </a:solidFill>
          </a:ln>
        </p:spPr>
      </p:pic>
      <p:pic>
        <p:nvPicPr>
          <p:cNvPr id="10" name="Picture 9">
            <a:extLst>
              <a:ext uri="{FF2B5EF4-FFF2-40B4-BE49-F238E27FC236}">
                <a16:creationId xmlns:a16="http://schemas.microsoft.com/office/drawing/2014/main" id="{967A8D4F-3E16-A4FA-59F5-1986CACD98B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233472" y="772026"/>
            <a:ext cx="2848310" cy="3004076"/>
          </a:xfrm>
          <a:prstGeom prst="rect">
            <a:avLst/>
          </a:prstGeom>
        </p:spPr>
      </p:pic>
    </p:spTree>
    <p:extLst>
      <p:ext uri="{BB962C8B-B14F-4D97-AF65-F5344CB8AC3E}">
        <p14:creationId xmlns:p14="http://schemas.microsoft.com/office/powerpoint/2010/main" val="2937201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Processing Example 5.1 – </a:t>
            </a:r>
            <a:r>
              <a:rPr lang="en-IE" b="1" dirty="0" err="1">
                <a:solidFill>
                  <a:srgbClr val="0368FF"/>
                </a:solidFill>
              </a:rPr>
              <a:t>mousePressed</a:t>
            </a:r>
            <a:r>
              <a:rPr lang="en-IE" b="1" dirty="0">
                <a:solidFill>
                  <a:srgbClr val="0368FF"/>
                </a:solidFill>
              </a:rPr>
              <a:t>()</a:t>
            </a:r>
          </a:p>
        </p:txBody>
      </p:sp>
      <p:pic>
        <p:nvPicPr>
          <p:cNvPr id="5" name="Picture 4">
            <a:extLst>
              <a:ext uri="{FF2B5EF4-FFF2-40B4-BE49-F238E27FC236}">
                <a16:creationId xmlns:a16="http://schemas.microsoft.com/office/drawing/2014/main" id="{F12E6FEE-67E5-47D5-BF3D-0124AD43BF36}"/>
              </a:ext>
            </a:extLst>
          </p:cNvPr>
          <p:cNvPicPr>
            <a:picLocks noChangeAspect="1"/>
          </p:cNvPicPr>
          <p:nvPr/>
        </p:nvPicPr>
        <p:blipFill>
          <a:blip r:embed="rId3"/>
          <a:stretch>
            <a:fillRect/>
          </a:stretch>
        </p:blipFill>
        <p:spPr>
          <a:xfrm>
            <a:off x="303146" y="2631108"/>
            <a:ext cx="6572250" cy="2190750"/>
          </a:xfrm>
          <a:prstGeom prst="rect">
            <a:avLst/>
          </a:prstGeom>
          <a:ln>
            <a:solidFill>
              <a:schemeClr val="tx1"/>
            </a:solidFill>
          </a:ln>
        </p:spPr>
      </p:pic>
      <p:sp>
        <p:nvSpPr>
          <p:cNvPr id="4" name="Footer Placeholder 3">
            <a:extLst>
              <a:ext uri="{FF2B5EF4-FFF2-40B4-BE49-F238E27FC236}">
                <a16:creationId xmlns:a16="http://schemas.microsoft.com/office/drawing/2014/main" id="{819078B4-7A0E-34A6-AEA0-6B5E272FB813}"/>
              </a:ext>
            </a:extLst>
          </p:cNvPr>
          <p:cNvSpPr>
            <a:spLocks noGrp="1"/>
          </p:cNvSpPr>
          <p:nvPr>
            <p:ph type="ftr" sz="quarter" idx="3"/>
          </p:nvPr>
        </p:nvSpPr>
        <p:spPr/>
        <p:txBody>
          <a:bodyPr/>
          <a:lstStyle/>
          <a:p>
            <a:r>
              <a:rPr lang="en-IE"/>
              <a:t>https://processing.org</a:t>
            </a:r>
            <a:endParaRPr lang="en-IE" dirty="0"/>
          </a:p>
        </p:txBody>
      </p:sp>
      <p:sp>
        <p:nvSpPr>
          <p:cNvPr id="7" name="Slide Number Placeholder 6">
            <a:extLst>
              <a:ext uri="{FF2B5EF4-FFF2-40B4-BE49-F238E27FC236}">
                <a16:creationId xmlns:a16="http://schemas.microsoft.com/office/drawing/2014/main" id="{CE5D92A2-69F5-5507-9B3A-9EC61413A65B}"/>
              </a:ext>
            </a:extLst>
          </p:cNvPr>
          <p:cNvSpPr>
            <a:spLocks noGrp="1"/>
          </p:cNvSpPr>
          <p:nvPr>
            <p:ph type="sldNum" sz="quarter" idx="2"/>
          </p:nvPr>
        </p:nvSpPr>
        <p:spPr/>
        <p:txBody>
          <a:bodyPr/>
          <a:lstStyle/>
          <a:p>
            <a:pPr lvl="0"/>
            <a:fld id="{86CB4B4D-7CA3-9044-876B-883B54F8677D}" type="slidenum">
              <a:rPr lang="en-IE" smtClean="0"/>
              <a:t>28</a:t>
            </a:fld>
            <a:endParaRPr lang="en-IE" dirty="0"/>
          </a:p>
        </p:txBody>
      </p:sp>
      <p:pic>
        <p:nvPicPr>
          <p:cNvPr id="10" name="Picture 9">
            <a:extLst>
              <a:ext uri="{FF2B5EF4-FFF2-40B4-BE49-F238E27FC236}">
                <a16:creationId xmlns:a16="http://schemas.microsoft.com/office/drawing/2014/main" id="{B3440F5F-383F-0530-E150-99958FAD8B95}"/>
              </a:ext>
            </a:extLst>
          </p:cNvPr>
          <p:cNvPicPr>
            <a:picLocks noChangeAspect="1"/>
          </p:cNvPicPr>
          <p:nvPr/>
        </p:nvPicPr>
        <p:blipFill>
          <a:blip r:embed="rId4"/>
          <a:stretch>
            <a:fillRect/>
          </a:stretch>
        </p:blipFill>
        <p:spPr>
          <a:xfrm>
            <a:off x="484280" y="941582"/>
            <a:ext cx="3337912" cy="1521641"/>
          </a:xfrm>
          <a:prstGeom prst="rect">
            <a:avLst/>
          </a:prstGeom>
          <a:ln>
            <a:solidFill>
              <a:schemeClr val="tx1"/>
            </a:solidFill>
          </a:ln>
        </p:spPr>
      </p:pic>
      <p:pic>
        <p:nvPicPr>
          <p:cNvPr id="11" name="Picture 10">
            <a:extLst>
              <a:ext uri="{FF2B5EF4-FFF2-40B4-BE49-F238E27FC236}">
                <a16:creationId xmlns:a16="http://schemas.microsoft.com/office/drawing/2014/main" id="{6C3155CB-43C7-B5B2-F069-BA85B5177FBC}"/>
              </a:ext>
            </a:extLst>
          </p:cNvPr>
          <p:cNvPicPr>
            <a:picLocks noChangeAspect="1"/>
          </p:cNvPicPr>
          <p:nvPr/>
        </p:nvPicPr>
        <p:blipFill rotWithShape="1">
          <a:blip r:embed="rId5"/>
          <a:srcRect l="6149" t="12667" r="78333" b="59333"/>
          <a:stretch/>
        </p:blipFill>
        <p:spPr>
          <a:xfrm>
            <a:off x="6553200" y="941582"/>
            <a:ext cx="2215895" cy="2498948"/>
          </a:xfrm>
          <a:prstGeom prst="rect">
            <a:avLst/>
          </a:prstGeom>
          <a:ln>
            <a:solidFill>
              <a:schemeClr val="tx1"/>
            </a:solidFill>
          </a:ln>
        </p:spPr>
      </p:pic>
    </p:spTree>
    <p:extLst>
      <p:ext uri="{BB962C8B-B14F-4D97-AF65-F5344CB8AC3E}">
        <p14:creationId xmlns:p14="http://schemas.microsoft.com/office/powerpoint/2010/main" val="75430247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Some previous exercises</a:t>
            </a:r>
          </a:p>
        </p:txBody>
      </p:sp>
      <p:sp>
        <p:nvSpPr>
          <p:cNvPr id="4" name="Content Placeholder 3"/>
          <p:cNvSpPr>
            <a:spLocks noGrp="1"/>
          </p:cNvSpPr>
          <p:nvPr>
            <p:ph idx="1"/>
          </p:nvPr>
        </p:nvSpPr>
        <p:spPr>
          <a:xfrm>
            <a:off x="395536" y="874514"/>
            <a:ext cx="7312856" cy="3852934"/>
          </a:xfrm>
        </p:spPr>
        <p:txBody>
          <a:bodyPr>
            <a:normAutofit fontScale="92500" lnSpcReduction="10000"/>
          </a:bodyPr>
          <a:lstStyle/>
          <a:p>
            <a:r>
              <a:rPr lang="en-IE" dirty="0"/>
              <a:t>We will now re-work the following examples that we covered previously:</a:t>
            </a:r>
          </a:p>
          <a:p>
            <a:pPr lvl="1"/>
            <a:r>
              <a:rPr lang="en-IE" dirty="0"/>
              <a:t>Example 3.5</a:t>
            </a:r>
          </a:p>
          <a:p>
            <a:pPr lvl="1"/>
            <a:r>
              <a:rPr lang="en-IE" dirty="0"/>
              <a:t>Example 3.6</a:t>
            </a:r>
          </a:p>
          <a:p>
            <a:pPr lvl="1"/>
            <a:r>
              <a:rPr lang="en-IE" dirty="0"/>
              <a:t>Example 3.7</a:t>
            </a:r>
          </a:p>
          <a:p>
            <a:pPr lvl="1"/>
            <a:r>
              <a:rPr lang="en-IE" dirty="0"/>
              <a:t>Example 3.8</a:t>
            </a:r>
          </a:p>
          <a:p>
            <a:pPr marL="342900" lvl="1" indent="0">
              <a:buNone/>
            </a:pPr>
            <a:endParaRPr lang="en-IE" dirty="0"/>
          </a:p>
          <a:p>
            <a:r>
              <a:rPr lang="en-IE" dirty="0"/>
              <a:t>Each of these exercises tested the </a:t>
            </a:r>
            <a:br>
              <a:rPr lang="en-IE" dirty="0"/>
            </a:br>
            <a:r>
              <a:rPr lang="en-IE" i="1" dirty="0" err="1">
                <a:solidFill>
                  <a:srgbClr val="0368FF"/>
                </a:solidFill>
              </a:rPr>
              <a:t>mousePressed</a:t>
            </a:r>
            <a:r>
              <a:rPr lang="en-IE" i="1" dirty="0"/>
              <a:t> variable</a:t>
            </a:r>
            <a:r>
              <a:rPr lang="en-IE" dirty="0"/>
              <a:t>.  </a:t>
            </a:r>
          </a:p>
          <a:p>
            <a:pPr lvl="1"/>
            <a:r>
              <a:rPr lang="en-IE" dirty="0"/>
              <a:t>Now we want them to use the </a:t>
            </a:r>
            <a:r>
              <a:rPr lang="en-IE" b="1" i="1" dirty="0" err="1">
                <a:solidFill>
                  <a:srgbClr val="0368FF"/>
                </a:solidFill>
              </a:rPr>
              <a:t>mousePressed</a:t>
            </a:r>
            <a:r>
              <a:rPr lang="en-IE" b="1" i="1" dirty="0">
                <a:solidFill>
                  <a:srgbClr val="0368FF"/>
                </a:solidFill>
              </a:rPr>
              <a:t>() </a:t>
            </a:r>
            <a:r>
              <a:rPr lang="en-IE" b="1" dirty="0"/>
              <a:t>method</a:t>
            </a:r>
            <a:r>
              <a:rPr lang="en-IE" dirty="0"/>
              <a:t> instead.</a:t>
            </a:r>
          </a:p>
          <a:p>
            <a:pPr lvl="1"/>
            <a:endParaRPr lang="en-IE" dirty="0"/>
          </a:p>
          <a:p>
            <a:pPr lvl="1"/>
            <a:endParaRPr lang="en-IE" dirty="0"/>
          </a:p>
        </p:txBody>
      </p:sp>
      <p:sp>
        <p:nvSpPr>
          <p:cNvPr id="3" name="Footer Placeholder 2">
            <a:extLst>
              <a:ext uri="{FF2B5EF4-FFF2-40B4-BE49-F238E27FC236}">
                <a16:creationId xmlns:a16="http://schemas.microsoft.com/office/drawing/2014/main" id="{27645288-26DE-701C-8D98-ADEA33998FDE}"/>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F2DC39D6-BEF1-384F-6B0A-1DC131310DD7}"/>
              </a:ext>
            </a:extLst>
          </p:cNvPr>
          <p:cNvSpPr>
            <a:spLocks noGrp="1"/>
          </p:cNvSpPr>
          <p:nvPr>
            <p:ph type="sldNum" sz="quarter" idx="2"/>
          </p:nvPr>
        </p:nvSpPr>
        <p:spPr/>
        <p:txBody>
          <a:bodyPr/>
          <a:lstStyle/>
          <a:p>
            <a:pPr lvl="0"/>
            <a:fld id="{86CB4B4D-7CA3-9044-876B-883B54F8677D}" type="slidenum">
              <a:rPr lang="en-IE" smtClean="0"/>
              <a:t>29</a:t>
            </a:fld>
            <a:endParaRPr lang="en-IE" dirty="0"/>
          </a:p>
        </p:txBody>
      </p:sp>
    </p:spTree>
    <p:extLst>
      <p:ext uri="{BB962C8B-B14F-4D97-AF65-F5344CB8AC3E}">
        <p14:creationId xmlns:p14="http://schemas.microsoft.com/office/powerpoint/2010/main" val="36381795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8B8A-BE9E-4D04-2451-E715F6A97779}"/>
              </a:ext>
            </a:extLst>
          </p:cNvPr>
          <p:cNvSpPr>
            <a:spLocks noGrp="1"/>
          </p:cNvSpPr>
          <p:nvPr>
            <p:ph type="title"/>
          </p:nvPr>
        </p:nvSpPr>
        <p:spPr>
          <a:xfrm>
            <a:off x="395536" y="0"/>
            <a:ext cx="7772401" cy="761815"/>
          </a:xfrm>
        </p:spPr>
        <p:txBody>
          <a:bodyPr/>
          <a:lstStyle/>
          <a:p>
            <a:r>
              <a:rPr lang="en-US" sz="3200" dirty="0"/>
              <a:t>Agenda</a:t>
            </a:r>
          </a:p>
        </p:txBody>
      </p:sp>
      <p:sp>
        <p:nvSpPr>
          <p:cNvPr id="3" name="Text Placeholder 2">
            <a:extLst>
              <a:ext uri="{FF2B5EF4-FFF2-40B4-BE49-F238E27FC236}">
                <a16:creationId xmlns:a16="http://schemas.microsoft.com/office/drawing/2014/main" id="{5B2BD6FB-AF6E-8217-F9F7-1F14B2F623D0}"/>
              </a:ext>
            </a:extLst>
          </p:cNvPr>
          <p:cNvSpPr>
            <a:spLocks noGrp="1"/>
          </p:cNvSpPr>
          <p:nvPr>
            <p:ph type="body" idx="1"/>
          </p:nvPr>
        </p:nvSpPr>
        <p:spPr>
          <a:xfrm>
            <a:off x="395536" y="843559"/>
            <a:ext cx="8382703" cy="3618714"/>
          </a:xfrm>
        </p:spPr>
        <p:txBody>
          <a:bodyPr/>
          <a:lstStyle/>
          <a:p>
            <a:pPr algn="l" rtl="0"/>
            <a:r>
              <a:rPr lang="en-US" sz="3200" dirty="0"/>
              <a:t>Method terminology:</a:t>
            </a:r>
          </a:p>
          <a:p>
            <a:pPr lvl="2" algn="l" rtl="0"/>
            <a:r>
              <a:rPr lang="en-US" sz="3200" dirty="0"/>
              <a:t>Return type</a:t>
            </a:r>
          </a:p>
          <a:p>
            <a:pPr lvl="2" algn="l" rtl="0"/>
            <a:r>
              <a:rPr lang="en-US" sz="3200" dirty="0"/>
              <a:t>Method names</a:t>
            </a:r>
          </a:p>
          <a:p>
            <a:pPr lvl="2" algn="l" rtl="0"/>
            <a:r>
              <a:rPr lang="en-US" sz="3200" dirty="0"/>
              <a:t>Parameter list</a:t>
            </a:r>
          </a:p>
          <a:p>
            <a:pPr algn="l" rtl="0"/>
            <a:endParaRPr lang="en-US" sz="3200" dirty="0"/>
          </a:p>
          <a:p>
            <a:pPr algn="l" rtl="0"/>
            <a:r>
              <a:rPr lang="en-US" sz="3200" dirty="0"/>
              <a:t>Using methods to handle mouse events</a:t>
            </a:r>
          </a:p>
          <a:p>
            <a:pPr algn="l" rtl="0"/>
            <a:endParaRPr lang="en-US" sz="3200" dirty="0"/>
          </a:p>
          <a:p>
            <a:pPr marL="292097" indent="-292097" algn="l" rtl="0">
              <a:spcBef>
                <a:spcPts val="377"/>
              </a:spcBef>
              <a:buClr>
                <a:srgbClr val="0368FF"/>
              </a:buClr>
              <a:buSzPct val="100000"/>
              <a:buFont typeface="Wingdings"/>
              <a:buChar char="❑"/>
            </a:pPr>
            <a:endParaRPr lang="en-US" sz="3200" dirty="0"/>
          </a:p>
          <a:p>
            <a:pPr marL="292097" indent="-292097" algn="l" rtl="0">
              <a:spcBef>
                <a:spcPts val="377"/>
              </a:spcBef>
              <a:buClr>
                <a:srgbClr val="0368FF"/>
              </a:buClr>
              <a:buSzPct val="100000"/>
              <a:buFont typeface="Wingdings"/>
              <a:buChar char="❑"/>
            </a:pPr>
            <a:endParaRPr lang="en-US" sz="3200" dirty="0"/>
          </a:p>
          <a:p>
            <a:pPr marL="292097" indent="-292097" algn="l" rtl="0">
              <a:spcBef>
                <a:spcPts val="377"/>
              </a:spcBef>
              <a:buClr>
                <a:srgbClr val="0368FF"/>
              </a:buClr>
              <a:buSzPct val="100000"/>
              <a:buFont typeface="Wingdings"/>
              <a:buChar char="❑"/>
            </a:pPr>
            <a:endParaRPr lang="en-US" sz="3200" dirty="0"/>
          </a:p>
          <a:p>
            <a:pPr marL="292097" indent="-292097" algn="l" rtl="0">
              <a:spcBef>
                <a:spcPts val="377"/>
              </a:spcBef>
              <a:buClr>
                <a:srgbClr val="0368FF"/>
              </a:buClr>
              <a:buSzPct val="100000"/>
              <a:buFont typeface="Wingdings"/>
              <a:buChar char="❑"/>
            </a:pPr>
            <a:endParaRPr lang="en-US" sz="3200" dirty="0"/>
          </a:p>
        </p:txBody>
      </p:sp>
      <p:sp>
        <p:nvSpPr>
          <p:cNvPr id="4" name="Slide Number Placeholder 3">
            <a:extLst>
              <a:ext uri="{FF2B5EF4-FFF2-40B4-BE49-F238E27FC236}">
                <a16:creationId xmlns:a16="http://schemas.microsoft.com/office/drawing/2014/main" id="{3CD2201E-8983-5C5E-8827-2194B58BEE0D}"/>
              </a:ext>
            </a:extLst>
          </p:cNvPr>
          <p:cNvSpPr>
            <a:spLocks noGrp="1"/>
          </p:cNvSpPr>
          <p:nvPr>
            <p:ph type="sldNum" sz="quarter" idx="2"/>
          </p:nvPr>
        </p:nvSpPr>
        <p:spPr/>
        <p:txBody>
          <a:bodyPr/>
          <a:lstStyle/>
          <a:p>
            <a:pPr lvl="0"/>
            <a:fld id="{86CB4B4D-7CA3-9044-876B-883B54F8677D}" type="slidenum">
              <a:rPr lang="en-IE" smtClean="0"/>
              <a:t>3</a:t>
            </a:fld>
            <a:endParaRPr lang="en-IE" dirty="0"/>
          </a:p>
        </p:txBody>
      </p:sp>
      <p:sp>
        <p:nvSpPr>
          <p:cNvPr id="5" name="Footer Placeholder 4">
            <a:extLst>
              <a:ext uri="{FF2B5EF4-FFF2-40B4-BE49-F238E27FC236}">
                <a16:creationId xmlns:a16="http://schemas.microsoft.com/office/drawing/2014/main" id="{C7A30C4F-E4E1-59F1-E8DB-B1C6155ED38E}"/>
              </a:ext>
            </a:extLst>
          </p:cNvPr>
          <p:cNvSpPr>
            <a:spLocks noGrp="1"/>
          </p:cNvSpPr>
          <p:nvPr>
            <p:ph type="ftr" sz="quarter" idx="3"/>
          </p:nvPr>
        </p:nvSpPr>
        <p:spPr/>
        <p:txBody>
          <a:bodyPr/>
          <a:lstStyle/>
          <a:p>
            <a:r>
              <a:rPr lang="en-IE"/>
              <a:t>https://processing.org</a:t>
            </a:r>
            <a:endParaRPr lang="en-IE" dirty="0"/>
          </a:p>
        </p:txBody>
      </p:sp>
    </p:spTree>
    <p:extLst>
      <p:ext uri="{BB962C8B-B14F-4D97-AF65-F5344CB8AC3E}">
        <p14:creationId xmlns:p14="http://schemas.microsoft.com/office/powerpoint/2010/main" val="11862320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51526" y="957834"/>
            <a:ext cx="2009394" cy="3311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2" name="Title 1"/>
          <p:cNvSpPr>
            <a:spLocks noGrp="1"/>
          </p:cNvSpPr>
          <p:nvPr>
            <p:ph type="title"/>
          </p:nvPr>
        </p:nvSpPr>
        <p:spPr/>
        <p:txBody>
          <a:bodyPr>
            <a:normAutofit/>
          </a:bodyPr>
          <a:lstStyle/>
          <a:p>
            <a:r>
              <a:rPr lang="en-IE" dirty="0"/>
              <a:t>Recap: Processing </a:t>
            </a:r>
            <a:r>
              <a:rPr lang="en-IE" b="1" dirty="0"/>
              <a:t>Example 3.5</a:t>
            </a:r>
          </a:p>
        </p:txBody>
      </p:sp>
      <p:sp>
        <p:nvSpPr>
          <p:cNvPr id="3" name="Content Placeholder 2"/>
          <p:cNvSpPr>
            <a:spLocks noGrp="1"/>
          </p:cNvSpPr>
          <p:nvPr>
            <p:ph idx="1"/>
          </p:nvPr>
        </p:nvSpPr>
        <p:spPr>
          <a:xfrm>
            <a:off x="399012" y="874514"/>
            <a:ext cx="3771900" cy="3394472"/>
          </a:xfrm>
        </p:spPr>
        <p:txBody>
          <a:bodyPr>
            <a:normAutofit lnSpcReduction="10000"/>
          </a:bodyPr>
          <a:lstStyle/>
          <a:p>
            <a:pPr marL="0" indent="0">
              <a:buNone/>
            </a:pPr>
            <a:r>
              <a:rPr lang="en-IE" dirty="0"/>
              <a:t>Functionality:</a:t>
            </a:r>
          </a:p>
          <a:p>
            <a:pPr marL="342900" lvl="1" indent="0">
              <a:buNone/>
            </a:pPr>
            <a:endParaRPr lang="en-IE" sz="675" dirty="0"/>
          </a:p>
          <a:p>
            <a:r>
              <a:rPr lang="en-IE" dirty="0"/>
              <a:t>If the mouse is pressed:	</a:t>
            </a:r>
          </a:p>
          <a:p>
            <a:pPr marL="0" indent="0">
              <a:buNone/>
            </a:pPr>
            <a:endParaRPr lang="en-IE" sz="675" dirty="0"/>
          </a:p>
          <a:p>
            <a:pPr lvl="1"/>
            <a:r>
              <a:rPr lang="en-IE" dirty="0"/>
              <a:t>draw a grey square with a white outline.</a:t>
            </a:r>
          </a:p>
          <a:p>
            <a:pPr marL="342900" lvl="1" indent="0">
              <a:buNone/>
            </a:pPr>
            <a:endParaRPr lang="en-IE" dirty="0"/>
          </a:p>
          <a:p>
            <a:pPr lvl="1"/>
            <a:r>
              <a:rPr lang="en-IE" dirty="0"/>
              <a:t>otherwise draw a grey circle with a white outline.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369" t="31530" r="29722" b="46828"/>
          <a:stretch/>
        </p:blipFill>
        <p:spPr bwMode="auto">
          <a:xfrm>
            <a:off x="5701756" y="2671988"/>
            <a:ext cx="1279519" cy="14271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9894" t="31530" r="29722" b="47015"/>
          <a:stretch/>
        </p:blipFill>
        <p:spPr bwMode="auto">
          <a:xfrm>
            <a:off x="5723165" y="1044356"/>
            <a:ext cx="1228595" cy="14271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a:extLst>
              <a:ext uri="{FF2B5EF4-FFF2-40B4-BE49-F238E27FC236}">
                <a16:creationId xmlns:a16="http://schemas.microsoft.com/office/drawing/2014/main" id="{09F8EF4E-D519-2E6A-3422-9729DB9CCED2}"/>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52D1043E-22F7-C257-E3A6-77DEA0B23A5F}"/>
              </a:ext>
            </a:extLst>
          </p:cNvPr>
          <p:cNvSpPr>
            <a:spLocks noGrp="1"/>
          </p:cNvSpPr>
          <p:nvPr>
            <p:ph type="sldNum" sz="quarter" idx="2"/>
          </p:nvPr>
        </p:nvSpPr>
        <p:spPr/>
        <p:txBody>
          <a:bodyPr/>
          <a:lstStyle/>
          <a:p>
            <a:pPr lvl="0"/>
            <a:fld id="{86CB4B4D-7CA3-9044-876B-883B54F8677D}" type="slidenum">
              <a:rPr lang="en-IE" smtClean="0"/>
              <a:t>30</a:t>
            </a:fld>
            <a:endParaRPr lang="en-IE" dirty="0"/>
          </a:p>
        </p:txBody>
      </p:sp>
    </p:spTree>
    <p:extLst>
      <p:ext uri="{BB962C8B-B14F-4D97-AF65-F5344CB8AC3E}">
        <p14:creationId xmlns:p14="http://schemas.microsoft.com/office/powerpoint/2010/main" val="36366352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Recap: Processing </a:t>
            </a:r>
            <a:r>
              <a:rPr lang="en-IE" b="1" dirty="0"/>
              <a:t>Example 3.5</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98" t="22128" r="9355" b="32609"/>
          <a:stretch/>
        </p:blipFill>
        <p:spPr bwMode="auto">
          <a:xfrm>
            <a:off x="484736" y="858560"/>
            <a:ext cx="3600451" cy="32211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Rounded Corners 3">
            <a:extLst>
              <a:ext uri="{FF2B5EF4-FFF2-40B4-BE49-F238E27FC236}">
                <a16:creationId xmlns:a16="http://schemas.microsoft.com/office/drawing/2014/main" id="{95128183-461C-4275-97DE-394EA6096D6B}"/>
              </a:ext>
            </a:extLst>
          </p:cNvPr>
          <p:cNvSpPr/>
          <p:nvPr/>
        </p:nvSpPr>
        <p:spPr>
          <a:xfrm>
            <a:off x="457304" y="2707497"/>
            <a:ext cx="2419946" cy="11557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5" name="Footer Placeholder 4">
            <a:extLst>
              <a:ext uri="{FF2B5EF4-FFF2-40B4-BE49-F238E27FC236}">
                <a16:creationId xmlns:a16="http://schemas.microsoft.com/office/drawing/2014/main" id="{9A44D091-7AC5-A28A-3997-EC350E264377}"/>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74E9931B-47C9-3346-50FD-0F87DA90EEA4}"/>
              </a:ext>
            </a:extLst>
          </p:cNvPr>
          <p:cNvSpPr>
            <a:spLocks noGrp="1"/>
          </p:cNvSpPr>
          <p:nvPr>
            <p:ph type="sldNum" sz="quarter" idx="2"/>
          </p:nvPr>
        </p:nvSpPr>
        <p:spPr/>
        <p:txBody>
          <a:bodyPr/>
          <a:lstStyle/>
          <a:p>
            <a:pPr lvl="0"/>
            <a:fld id="{86CB4B4D-7CA3-9044-876B-883B54F8677D}" type="slidenum">
              <a:rPr lang="en-IE" smtClean="0"/>
              <a:t>31</a:t>
            </a:fld>
            <a:endParaRPr lang="en-IE" dirty="0"/>
          </a:p>
        </p:txBody>
      </p:sp>
      <p:sp>
        <p:nvSpPr>
          <p:cNvPr id="7" name="Rectangle 6">
            <a:extLst>
              <a:ext uri="{FF2B5EF4-FFF2-40B4-BE49-F238E27FC236}">
                <a16:creationId xmlns:a16="http://schemas.microsoft.com/office/drawing/2014/main" id="{57B370FB-CD56-BE52-9862-75B493E0EF10}"/>
              </a:ext>
            </a:extLst>
          </p:cNvPr>
          <p:cNvSpPr/>
          <p:nvPr/>
        </p:nvSpPr>
        <p:spPr>
          <a:xfrm>
            <a:off x="5351526" y="957834"/>
            <a:ext cx="2009394" cy="3311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pic>
        <p:nvPicPr>
          <p:cNvPr id="8" name="Picture 2">
            <a:extLst>
              <a:ext uri="{FF2B5EF4-FFF2-40B4-BE49-F238E27FC236}">
                <a16:creationId xmlns:a16="http://schemas.microsoft.com/office/drawing/2014/main" id="{3664FC06-3582-6254-3286-5473C9F4F8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69" t="31530" r="29722" b="46828"/>
          <a:stretch/>
        </p:blipFill>
        <p:spPr bwMode="auto">
          <a:xfrm>
            <a:off x="5701756" y="2671988"/>
            <a:ext cx="1279519" cy="14271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3">
            <a:extLst>
              <a:ext uri="{FF2B5EF4-FFF2-40B4-BE49-F238E27FC236}">
                <a16:creationId xmlns:a16="http://schemas.microsoft.com/office/drawing/2014/main" id="{7AD6174D-1529-FD81-966C-417275B212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894" t="31530" r="29722" b="47015"/>
          <a:stretch/>
        </p:blipFill>
        <p:spPr bwMode="auto">
          <a:xfrm>
            <a:off x="5723165" y="1044356"/>
            <a:ext cx="1228595" cy="14271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61569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Example 3.5 (</a:t>
            </a:r>
            <a:r>
              <a:rPr lang="en-IE" dirty="0">
                <a:solidFill>
                  <a:srgbClr val="FF0000"/>
                </a:solidFill>
              </a:rPr>
              <a:t>v2</a:t>
            </a:r>
            <a:r>
              <a:rPr lang="en-IE" dirty="0"/>
              <a:t>) – mouse methods</a:t>
            </a:r>
          </a:p>
        </p:txBody>
      </p:sp>
      <p:sp>
        <p:nvSpPr>
          <p:cNvPr id="4" name="Rectangle 3"/>
          <p:cNvSpPr/>
          <p:nvPr/>
        </p:nvSpPr>
        <p:spPr>
          <a:xfrm>
            <a:off x="391022" y="876985"/>
            <a:ext cx="3890714" cy="364715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2100" dirty="0"/>
              <a:t>void </a:t>
            </a:r>
            <a:r>
              <a:rPr lang="en-IE" sz="2100" b="1" dirty="0"/>
              <a:t>setup</a:t>
            </a:r>
            <a:r>
              <a:rPr lang="en-IE" sz="2100" dirty="0"/>
              <a:t>() </a:t>
            </a:r>
          </a:p>
          <a:p>
            <a:pPr algn="l"/>
            <a:r>
              <a:rPr lang="en-IE" sz="2100" dirty="0"/>
              <a:t>{</a:t>
            </a:r>
          </a:p>
          <a:p>
            <a:pPr algn="l"/>
            <a:r>
              <a:rPr lang="en-IE" sz="2100" dirty="0"/>
              <a:t>   size(100,100);</a:t>
            </a:r>
          </a:p>
          <a:p>
            <a:pPr algn="l"/>
            <a:r>
              <a:rPr lang="en-IE" sz="2100" dirty="0"/>
              <a:t>   stroke(255);</a:t>
            </a:r>
          </a:p>
          <a:p>
            <a:pPr algn="l"/>
            <a:r>
              <a:rPr lang="en-IE" sz="2100" dirty="0"/>
              <a:t>   fill(150);</a:t>
            </a:r>
          </a:p>
          <a:p>
            <a:pPr algn="l"/>
            <a:r>
              <a:rPr lang="en-IE" sz="2100" dirty="0"/>
              <a:t>   background(0);</a:t>
            </a:r>
          </a:p>
          <a:p>
            <a:pPr algn="l"/>
            <a:r>
              <a:rPr lang="en-IE" sz="2100" dirty="0"/>
              <a:t>   ellipse(45,45,34,34);     </a:t>
            </a:r>
          </a:p>
          <a:p>
            <a:pPr algn="l"/>
            <a:r>
              <a:rPr lang="en-IE" sz="2100" dirty="0"/>
              <a:t>}</a:t>
            </a:r>
          </a:p>
          <a:p>
            <a:pPr algn="l"/>
            <a:endParaRPr lang="en-IE" sz="2100" dirty="0"/>
          </a:p>
          <a:p>
            <a:pPr algn="l"/>
            <a:r>
              <a:rPr lang="en-IE" sz="2100" dirty="0"/>
              <a:t>void </a:t>
            </a:r>
            <a:r>
              <a:rPr lang="en-IE" sz="2100" b="1" dirty="0"/>
              <a:t>draw</a:t>
            </a:r>
            <a:r>
              <a:rPr lang="en-IE" sz="2100" dirty="0"/>
              <a:t>(){</a:t>
            </a:r>
          </a:p>
          <a:p>
            <a:pPr algn="l"/>
            <a:r>
              <a:rPr lang="en-IE" sz="2100" dirty="0"/>
              <a:t>}</a:t>
            </a:r>
          </a:p>
        </p:txBody>
      </p:sp>
      <p:sp>
        <p:nvSpPr>
          <p:cNvPr id="6" name="Rectangle 5"/>
          <p:cNvSpPr/>
          <p:nvPr/>
        </p:nvSpPr>
        <p:spPr>
          <a:xfrm>
            <a:off x="4743450" y="1071339"/>
            <a:ext cx="3870198" cy="3000821"/>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2100" dirty="0"/>
              <a:t>void </a:t>
            </a:r>
            <a:r>
              <a:rPr lang="en-IE" sz="2100" b="1" dirty="0" err="1"/>
              <a:t>mousePressed</a:t>
            </a:r>
            <a:r>
              <a:rPr lang="en-IE" sz="2100" dirty="0"/>
              <a:t>(){ </a:t>
            </a:r>
          </a:p>
          <a:p>
            <a:pPr algn="l"/>
            <a:r>
              <a:rPr lang="en-IE" sz="2100" dirty="0"/>
              <a:t>   background(0);</a:t>
            </a:r>
          </a:p>
          <a:p>
            <a:pPr algn="l"/>
            <a:r>
              <a:rPr lang="en-IE" sz="2100" dirty="0"/>
              <a:t>   </a:t>
            </a:r>
            <a:r>
              <a:rPr lang="en-IE" sz="2100" dirty="0" err="1"/>
              <a:t>rect</a:t>
            </a:r>
            <a:r>
              <a:rPr lang="en-IE" sz="2100" dirty="0"/>
              <a:t>(45,45,34,34); </a:t>
            </a:r>
          </a:p>
          <a:p>
            <a:pPr algn="l"/>
            <a:r>
              <a:rPr lang="en-IE" sz="2100" dirty="0"/>
              <a:t>}</a:t>
            </a:r>
          </a:p>
          <a:p>
            <a:pPr algn="l"/>
            <a:endParaRPr lang="en-IE" sz="2100" dirty="0"/>
          </a:p>
          <a:p>
            <a:pPr algn="l"/>
            <a:r>
              <a:rPr lang="en-IE" sz="2100" dirty="0"/>
              <a:t>void </a:t>
            </a:r>
            <a:r>
              <a:rPr lang="en-IE" sz="2100" b="1" dirty="0" err="1"/>
              <a:t>mouseReleased</a:t>
            </a:r>
            <a:r>
              <a:rPr lang="en-IE" sz="2100" dirty="0"/>
              <a:t>(){</a:t>
            </a:r>
          </a:p>
          <a:p>
            <a:pPr algn="l"/>
            <a:r>
              <a:rPr lang="en-IE" sz="2100" dirty="0"/>
              <a:t>  background(0);</a:t>
            </a:r>
          </a:p>
          <a:p>
            <a:pPr algn="l"/>
            <a:r>
              <a:rPr lang="en-IE" sz="2100" dirty="0"/>
              <a:t>  ellipse(45,45,34,34);     </a:t>
            </a:r>
          </a:p>
          <a:p>
            <a:pPr algn="l"/>
            <a:r>
              <a:rPr lang="en-IE" sz="2100" dirty="0"/>
              <a:t>}</a:t>
            </a:r>
          </a:p>
        </p:txBody>
      </p:sp>
      <p:sp>
        <p:nvSpPr>
          <p:cNvPr id="3" name="Footer Placeholder 2">
            <a:extLst>
              <a:ext uri="{FF2B5EF4-FFF2-40B4-BE49-F238E27FC236}">
                <a16:creationId xmlns:a16="http://schemas.microsoft.com/office/drawing/2014/main" id="{0AE1596B-ADF4-6EAA-464E-80221D99DF02}"/>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201F8908-5BE5-B1B4-DC8E-BA63803E49DE}"/>
              </a:ext>
            </a:extLst>
          </p:cNvPr>
          <p:cNvSpPr>
            <a:spLocks noGrp="1"/>
          </p:cNvSpPr>
          <p:nvPr>
            <p:ph type="sldNum" sz="quarter" idx="2"/>
          </p:nvPr>
        </p:nvSpPr>
        <p:spPr/>
        <p:txBody>
          <a:bodyPr/>
          <a:lstStyle/>
          <a:p>
            <a:pPr lvl="0"/>
            <a:fld id="{86CB4B4D-7CA3-9044-876B-883B54F8677D}" type="slidenum">
              <a:rPr lang="en-IE" smtClean="0"/>
              <a:t>32</a:t>
            </a:fld>
            <a:endParaRPr lang="en-IE" dirty="0"/>
          </a:p>
        </p:txBody>
      </p:sp>
    </p:spTree>
    <p:extLst>
      <p:ext uri="{BB962C8B-B14F-4D97-AF65-F5344CB8AC3E}">
        <p14:creationId xmlns:p14="http://schemas.microsoft.com/office/powerpoint/2010/main" val="120131974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E" dirty="0"/>
              <a:t>Before            VS             After</a:t>
            </a:r>
          </a:p>
        </p:txBody>
      </p:sp>
      <p:sp>
        <p:nvSpPr>
          <p:cNvPr id="4" name="Rectangle 3"/>
          <p:cNvSpPr/>
          <p:nvPr/>
        </p:nvSpPr>
        <p:spPr>
          <a:xfrm>
            <a:off x="4510850" y="685801"/>
            <a:ext cx="3517582" cy="268983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688" dirty="0"/>
              <a:t>void </a:t>
            </a:r>
            <a:r>
              <a:rPr lang="en-IE" sz="1688" b="1" dirty="0"/>
              <a:t>setup</a:t>
            </a:r>
            <a:r>
              <a:rPr lang="en-IE" sz="1688" dirty="0"/>
              <a:t>() {</a:t>
            </a:r>
          </a:p>
          <a:p>
            <a:pPr algn="l"/>
            <a:r>
              <a:rPr lang="en-IE" sz="1688" dirty="0"/>
              <a:t>   size(100,100);</a:t>
            </a:r>
          </a:p>
          <a:p>
            <a:pPr algn="l"/>
            <a:r>
              <a:rPr lang="en-IE" sz="1688" dirty="0"/>
              <a:t>   stroke(255);</a:t>
            </a:r>
          </a:p>
          <a:p>
            <a:pPr algn="l"/>
            <a:r>
              <a:rPr lang="en-IE" sz="1688" dirty="0"/>
              <a:t>   fill(150);</a:t>
            </a:r>
          </a:p>
          <a:p>
            <a:pPr algn="l"/>
            <a:r>
              <a:rPr lang="en-IE" sz="1688" dirty="0"/>
              <a:t>   background(0);</a:t>
            </a:r>
          </a:p>
          <a:p>
            <a:pPr algn="l"/>
            <a:r>
              <a:rPr lang="en-IE" sz="1688" dirty="0"/>
              <a:t>   ellipse(45,45,34,34);     </a:t>
            </a:r>
          </a:p>
          <a:p>
            <a:pPr algn="l"/>
            <a:r>
              <a:rPr lang="en-IE" sz="1688" dirty="0"/>
              <a:t>}</a:t>
            </a:r>
          </a:p>
          <a:p>
            <a:pPr algn="l"/>
            <a:endParaRPr lang="en-IE" sz="1688" dirty="0"/>
          </a:p>
          <a:p>
            <a:pPr algn="l"/>
            <a:r>
              <a:rPr lang="en-IE" sz="1688" dirty="0"/>
              <a:t>void </a:t>
            </a:r>
            <a:r>
              <a:rPr lang="en-IE" sz="1688" b="1" dirty="0"/>
              <a:t>draw</a:t>
            </a:r>
            <a:r>
              <a:rPr lang="en-IE" sz="1688" dirty="0"/>
              <a:t>(){</a:t>
            </a:r>
          </a:p>
          <a:p>
            <a:pPr algn="l"/>
            <a:r>
              <a:rPr lang="en-IE" sz="1688" dirty="0"/>
              <a:t>}</a:t>
            </a:r>
          </a:p>
        </p:txBody>
      </p:sp>
      <p:sp>
        <p:nvSpPr>
          <p:cNvPr id="6" name="Rectangle 5"/>
          <p:cNvSpPr/>
          <p:nvPr/>
        </p:nvSpPr>
        <p:spPr>
          <a:xfrm>
            <a:off x="5797201" y="2323935"/>
            <a:ext cx="3416999" cy="243008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688" dirty="0"/>
              <a:t>void </a:t>
            </a:r>
            <a:r>
              <a:rPr lang="en-IE" sz="1688" b="1" dirty="0" err="1"/>
              <a:t>mousePressed</a:t>
            </a:r>
            <a:r>
              <a:rPr lang="en-IE" sz="1688" dirty="0"/>
              <a:t>(){ </a:t>
            </a:r>
          </a:p>
          <a:p>
            <a:pPr algn="l"/>
            <a:r>
              <a:rPr lang="en-IE" sz="1688" dirty="0"/>
              <a:t>   background(0);</a:t>
            </a:r>
          </a:p>
          <a:p>
            <a:pPr algn="l"/>
            <a:r>
              <a:rPr lang="en-IE" sz="1688" dirty="0"/>
              <a:t>   </a:t>
            </a:r>
            <a:r>
              <a:rPr lang="en-IE" sz="1688" dirty="0" err="1"/>
              <a:t>rect</a:t>
            </a:r>
            <a:r>
              <a:rPr lang="en-IE" sz="1688" dirty="0"/>
              <a:t>(45,45,34,34); </a:t>
            </a:r>
          </a:p>
          <a:p>
            <a:pPr algn="l"/>
            <a:r>
              <a:rPr lang="en-IE" sz="1688" dirty="0"/>
              <a:t>}</a:t>
            </a:r>
          </a:p>
          <a:p>
            <a:pPr algn="l"/>
            <a:endParaRPr lang="en-IE" sz="1688" dirty="0"/>
          </a:p>
          <a:p>
            <a:pPr algn="l"/>
            <a:r>
              <a:rPr lang="en-IE" sz="1688" dirty="0"/>
              <a:t>void </a:t>
            </a:r>
            <a:r>
              <a:rPr lang="en-IE" sz="1688" b="1" dirty="0" err="1"/>
              <a:t>mouseReleased</a:t>
            </a:r>
            <a:r>
              <a:rPr lang="en-IE" sz="1688" dirty="0"/>
              <a:t>(){</a:t>
            </a:r>
          </a:p>
          <a:p>
            <a:pPr algn="l"/>
            <a:r>
              <a:rPr lang="en-IE" sz="1688" dirty="0"/>
              <a:t>  background(0);</a:t>
            </a:r>
          </a:p>
          <a:p>
            <a:pPr algn="l"/>
            <a:r>
              <a:rPr lang="en-IE" sz="1688" dirty="0"/>
              <a:t>  ellipse(45,45,34,34);     </a:t>
            </a:r>
          </a:p>
          <a:p>
            <a:pPr algn="l"/>
            <a:r>
              <a:rPr lang="en-IE" sz="1688" dirty="0"/>
              <a:t>}</a:t>
            </a:r>
          </a:p>
        </p:txBody>
      </p:sp>
      <p:pic>
        <p:nvPicPr>
          <p:cNvPr id="5" name="Picture 4">
            <a:extLst>
              <a:ext uri="{FF2B5EF4-FFF2-40B4-BE49-F238E27FC236}">
                <a16:creationId xmlns:a16="http://schemas.microsoft.com/office/drawing/2014/main" id="{70D7239F-5FCC-4FE8-97E0-BA2C1F476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46" t="25387" r="35385" b="32978"/>
          <a:stretch/>
        </p:blipFill>
        <p:spPr bwMode="auto">
          <a:xfrm>
            <a:off x="681799" y="914400"/>
            <a:ext cx="2529933" cy="3143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832104" y="2018971"/>
            <a:ext cx="1335595" cy="63278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cxnSp>
        <p:nvCxnSpPr>
          <p:cNvPr id="8" name="Straight Arrow Connector 7">
            <a:extLst>
              <a:ext uri="{FF2B5EF4-FFF2-40B4-BE49-F238E27FC236}">
                <a16:creationId xmlns:a16="http://schemas.microsoft.com/office/drawing/2014/main" id="{97C14B8D-6D26-438C-8FB8-194DDAA6753D}"/>
              </a:ext>
            </a:extLst>
          </p:cNvPr>
          <p:cNvCxnSpPr>
            <a:cxnSpLocks/>
            <a:endCxn id="9" idx="1"/>
          </p:cNvCxnSpPr>
          <p:nvPr/>
        </p:nvCxnSpPr>
        <p:spPr>
          <a:xfrm flipV="1">
            <a:off x="2235241" y="1629956"/>
            <a:ext cx="2462391" cy="5191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697632" y="1240940"/>
            <a:ext cx="1657448" cy="778031"/>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cxnSp>
        <p:nvCxnSpPr>
          <p:cNvPr id="11" name="Straight Arrow Connector 10">
            <a:extLst>
              <a:ext uri="{FF2B5EF4-FFF2-40B4-BE49-F238E27FC236}">
                <a16:creationId xmlns:a16="http://schemas.microsoft.com/office/drawing/2014/main" id="{97C14B8D-6D26-438C-8FB8-194DDAA6753D}"/>
              </a:ext>
            </a:extLst>
          </p:cNvPr>
          <p:cNvCxnSpPr>
            <a:cxnSpLocks/>
          </p:cNvCxnSpPr>
          <p:nvPr/>
        </p:nvCxnSpPr>
        <p:spPr>
          <a:xfrm flipV="1">
            <a:off x="2167699" y="1150831"/>
            <a:ext cx="2529933" cy="22023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9330988-1ACC-287D-6674-932426E3ED4B}"/>
              </a:ext>
            </a:extLst>
          </p:cNvPr>
          <p:cNvSpPr>
            <a:spLocks noGrp="1"/>
          </p:cNvSpPr>
          <p:nvPr>
            <p:ph type="ftr" sz="quarter" idx="3"/>
          </p:nvPr>
        </p:nvSpPr>
        <p:spPr/>
        <p:txBody>
          <a:bodyPr/>
          <a:lstStyle/>
          <a:p>
            <a:r>
              <a:rPr lang="en-IE"/>
              <a:t>https://processing.org</a:t>
            </a:r>
            <a:endParaRPr lang="en-IE" dirty="0"/>
          </a:p>
        </p:txBody>
      </p:sp>
      <p:sp>
        <p:nvSpPr>
          <p:cNvPr id="10" name="Slide Number Placeholder 9">
            <a:extLst>
              <a:ext uri="{FF2B5EF4-FFF2-40B4-BE49-F238E27FC236}">
                <a16:creationId xmlns:a16="http://schemas.microsoft.com/office/drawing/2014/main" id="{376AAE1D-A54C-1B88-2C75-D3B6EEB801AF}"/>
              </a:ext>
            </a:extLst>
          </p:cNvPr>
          <p:cNvSpPr>
            <a:spLocks noGrp="1"/>
          </p:cNvSpPr>
          <p:nvPr>
            <p:ph type="sldNum" sz="quarter" idx="2"/>
          </p:nvPr>
        </p:nvSpPr>
        <p:spPr/>
        <p:txBody>
          <a:bodyPr/>
          <a:lstStyle/>
          <a:p>
            <a:pPr lvl="0"/>
            <a:fld id="{86CB4B4D-7CA3-9044-876B-883B54F8677D}" type="slidenum">
              <a:rPr lang="en-IE" smtClean="0"/>
              <a:t>33</a:t>
            </a:fld>
            <a:endParaRPr lang="en-IE" dirty="0"/>
          </a:p>
        </p:txBody>
      </p:sp>
    </p:spTree>
    <p:extLst>
      <p:ext uri="{BB962C8B-B14F-4D97-AF65-F5344CB8AC3E}">
        <p14:creationId xmlns:p14="http://schemas.microsoft.com/office/powerpoint/2010/main" val="26484300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B1B087-A3D5-49B3-6284-F8187ECE6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46" t="25387" r="35385" b="32978"/>
          <a:stretch/>
        </p:blipFill>
        <p:spPr bwMode="auto">
          <a:xfrm>
            <a:off x="681799" y="914400"/>
            <a:ext cx="2529933" cy="3143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a:extLst>
              <a:ext uri="{FF2B5EF4-FFF2-40B4-BE49-F238E27FC236}">
                <a16:creationId xmlns:a16="http://schemas.microsoft.com/office/drawing/2014/main" id="{7557DDA1-D791-599B-9AB9-CA3CF2988786}"/>
              </a:ext>
            </a:extLst>
          </p:cNvPr>
          <p:cNvSpPr/>
          <p:nvPr/>
        </p:nvSpPr>
        <p:spPr>
          <a:xfrm>
            <a:off x="4510850" y="685801"/>
            <a:ext cx="3517582" cy="268983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688" dirty="0"/>
              <a:t>void </a:t>
            </a:r>
            <a:r>
              <a:rPr lang="en-IE" sz="1688" b="1" dirty="0"/>
              <a:t>setup</a:t>
            </a:r>
            <a:r>
              <a:rPr lang="en-IE" sz="1688" dirty="0"/>
              <a:t>() {</a:t>
            </a:r>
          </a:p>
          <a:p>
            <a:pPr algn="l"/>
            <a:r>
              <a:rPr lang="en-IE" sz="1688" dirty="0"/>
              <a:t>   size(100,100);</a:t>
            </a:r>
          </a:p>
          <a:p>
            <a:pPr algn="l"/>
            <a:r>
              <a:rPr lang="en-IE" sz="1688" dirty="0"/>
              <a:t>   stroke(255);</a:t>
            </a:r>
          </a:p>
          <a:p>
            <a:pPr algn="l"/>
            <a:r>
              <a:rPr lang="en-IE" sz="1688" dirty="0"/>
              <a:t>   fill(150);</a:t>
            </a:r>
          </a:p>
          <a:p>
            <a:pPr algn="l"/>
            <a:r>
              <a:rPr lang="en-IE" sz="1688" dirty="0"/>
              <a:t>   background(0);</a:t>
            </a:r>
          </a:p>
          <a:p>
            <a:pPr algn="l"/>
            <a:r>
              <a:rPr lang="en-IE" sz="1688" dirty="0"/>
              <a:t>   ellipse(45,45,34,34);     </a:t>
            </a:r>
          </a:p>
          <a:p>
            <a:pPr algn="l"/>
            <a:r>
              <a:rPr lang="en-IE" sz="1688" dirty="0"/>
              <a:t>}</a:t>
            </a:r>
          </a:p>
          <a:p>
            <a:pPr algn="l"/>
            <a:endParaRPr lang="en-IE" sz="1688" dirty="0"/>
          </a:p>
          <a:p>
            <a:pPr algn="l"/>
            <a:r>
              <a:rPr lang="en-IE" sz="1688" dirty="0"/>
              <a:t>void </a:t>
            </a:r>
            <a:r>
              <a:rPr lang="en-IE" sz="1688" b="1" dirty="0"/>
              <a:t>draw</a:t>
            </a:r>
            <a:r>
              <a:rPr lang="en-IE" sz="1688" dirty="0"/>
              <a:t>(){</a:t>
            </a:r>
          </a:p>
          <a:p>
            <a:pPr algn="l"/>
            <a:r>
              <a:rPr lang="en-IE" sz="1688" dirty="0"/>
              <a:t>}</a:t>
            </a:r>
          </a:p>
        </p:txBody>
      </p:sp>
      <p:sp>
        <p:nvSpPr>
          <p:cNvPr id="14" name="Rectangle 13">
            <a:extLst>
              <a:ext uri="{FF2B5EF4-FFF2-40B4-BE49-F238E27FC236}">
                <a16:creationId xmlns:a16="http://schemas.microsoft.com/office/drawing/2014/main" id="{34EB68C6-BE0C-C73F-BDEC-FB8C8835341A}"/>
              </a:ext>
            </a:extLst>
          </p:cNvPr>
          <p:cNvSpPr/>
          <p:nvPr/>
        </p:nvSpPr>
        <p:spPr>
          <a:xfrm>
            <a:off x="5797201" y="2323935"/>
            <a:ext cx="3416999" cy="243008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688" dirty="0"/>
              <a:t>void </a:t>
            </a:r>
            <a:r>
              <a:rPr lang="en-IE" sz="1688" b="1" dirty="0" err="1"/>
              <a:t>mousePressed</a:t>
            </a:r>
            <a:r>
              <a:rPr lang="en-IE" sz="1688" dirty="0"/>
              <a:t>(){ </a:t>
            </a:r>
          </a:p>
          <a:p>
            <a:pPr algn="l"/>
            <a:r>
              <a:rPr lang="en-IE" sz="1688" dirty="0"/>
              <a:t>   background(0);</a:t>
            </a:r>
          </a:p>
          <a:p>
            <a:pPr algn="l"/>
            <a:r>
              <a:rPr lang="en-IE" sz="1688" dirty="0"/>
              <a:t>   </a:t>
            </a:r>
            <a:r>
              <a:rPr lang="en-IE" sz="1688" dirty="0" err="1"/>
              <a:t>rect</a:t>
            </a:r>
            <a:r>
              <a:rPr lang="en-IE" sz="1688" dirty="0"/>
              <a:t>(45,45,34,34); </a:t>
            </a:r>
          </a:p>
          <a:p>
            <a:pPr algn="l"/>
            <a:r>
              <a:rPr lang="en-IE" sz="1688" dirty="0"/>
              <a:t>}</a:t>
            </a:r>
          </a:p>
          <a:p>
            <a:pPr algn="l"/>
            <a:endParaRPr lang="en-IE" sz="1688" dirty="0"/>
          </a:p>
          <a:p>
            <a:pPr algn="l"/>
            <a:r>
              <a:rPr lang="en-IE" sz="1688" dirty="0"/>
              <a:t>void </a:t>
            </a:r>
            <a:r>
              <a:rPr lang="en-IE" sz="1688" b="1" dirty="0" err="1"/>
              <a:t>mouseReleased</a:t>
            </a:r>
            <a:r>
              <a:rPr lang="en-IE" sz="1688" dirty="0"/>
              <a:t>(){</a:t>
            </a:r>
          </a:p>
          <a:p>
            <a:pPr algn="l"/>
            <a:r>
              <a:rPr lang="en-IE" sz="1688" dirty="0"/>
              <a:t>  background(0);</a:t>
            </a:r>
          </a:p>
          <a:p>
            <a:pPr algn="l"/>
            <a:r>
              <a:rPr lang="en-IE" sz="1688" dirty="0"/>
              <a:t>  ellipse(45,45,34,34);     </a:t>
            </a:r>
          </a:p>
          <a:p>
            <a:pPr algn="l"/>
            <a:r>
              <a:rPr lang="en-IE" sz="1688" dirty="0"/>
              <a:t>}</a:t>
            </a:r>
          </a:p>
        </p:txBody>
      </p:sp>
      <p:sp>
        <p:nvSpPr>
          <p:cNvPr id="2" name="Title 1"/>
          <p:cNvSpPr>
            <a:spLocks noGrp="1"/>
          </p:cNvSpPr>
          <p:nvPr>
            <p:ph type="title"/>
          </p:nvPr>
        </p:nvSpPr>
        <p:spPr/>
        <p:txBody>
          <a:bodyPr>
            <a:normAutofit/>
          </a:bodyPr>
          <a:lstStyle/>
          <a:p>
            <a:pPr algn="ctr"/>
            <a:r>
              <a:rPr lang="en-IE" dirty="0"/>
              <a:t>Before            VS             After</a:t>
            </a:r>
          </a:p>
        </p:txBody>
      </p:sp>
      <p:sp>
        <p:nvSpPr>
          <p:cNvPr id="7" name="Rectangle 6"/>
          <p:cNvSpPr/>
          <p:nvPr/>
        </p:nvSpPr>
        <p:spPr>
          <a:xfrm>
            <a:off x="810441" y="2009827"/>
            <a:ext cx="1288252" cy="65107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cxnSp>
        <p:nvCxnSpPr>
          <p:cNvPr id="8" name="Straight Arrow Connector 7">
            <a:extLst>
              <a:ext uri="{FF2B5EF4-FFF2-40B4-BE49-F238E27FC236}">
                <a16:creationId xmlns:a16="http://schemas.microsoft.com/office/drawing/2014/main" id="{97C14B8D-6D26-438C-8FB8-194DDAA6753D}"/>
              </a:ext>
            </a:extLst>
          </p:cNvPr>
          <p:cNvCxnSpPr>
            <a:cxnSpLocks/>
            <a:endCxn id="9" idx="1"/>
          </p:cNvCxnSpPr>
          <p:nvPr/>
        </p:nvCxnSpPr>
        <p:spPr>
          <a:xfrm flipV="1">
            <a:off x="2238197" y="1635071"/>
            <a:ext cx="2462391" cy="5162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00588" y="1243189"/>
            <a:ext cx="1585381" cy="78376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cxnSp>
        <p:nvCxnSpPr>
          <p:cNvPr id="11" name="Straight Arrow Connector 10">
            <a:extLst>
              <a:ext uri="{FF2B5EF4-FFF2-40B4-BE49-F238E27FC236}">
                <a16:creationId xmlns:a16="http://schemas.microsoft.com/office/drawing/2014/main" id="{97C14B8D-6D26-438C-8FB8-194DDAA6753D}"/>
              </a:ext>
            </a:extLst>
          </p:cNvPr>
          <p:cNvCxnSpPr>
            <a:cxnSpLocks/>
          </p:cNvCxnSpPr>
          <p:nvPr/>
        </p:nvCxnSpPr>
        <p:spPr>
          <a:xfrm flipV="1">
            <a:off x="2167128" y="1124253"/>
            <a:ext cx="2533460" cy="25649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7C14B8D-6D26-438C-8FB8-194DDAA6753D}"/>
              </a:ext>
            </a:extLst>
          </p:cNvPr>
          <p:cNvCxnSpPr>
            <a:cxnSpLocks/>
          </p:cNvCxnSpPr>
          <p:nvPr/>
        </p:nvCxnSpPr>
        <p:spPr>
          <a:xfrm flipV="1">
            <a:off x="2892950" y="2148840"/>
            <a:ext cx="1843642" cy="130550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C14B8D-6D26-438C-8FB8-194DDAA6753D}"/>
              </a:ext>
            </a:extLst>
          </p:cNvPr>
          <p:cNvCxnSpPr>
            <a:cxnSpLocks/>
          </p:cNvCxnSpPr>
          <p:nvPr/>
        </p:nvCxnSpPr>
        <p:spPr>
          <a:xfrm>
            <a:off x="2892950" y="3537482"/>
            <a:ext cx="3036364" cy="7359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C14B8D-6D26-438C-8FB8-194DDAA6753D}"/>
              </a:ext>
            </a:extLst>
          </p:cNvPr>
          <p:cNvCxnSpPr>
            <a:cxnSpLocks/>
          </p:cNvCxnSpPr>
          <p:nvPr/>
        </p:nvCxnSpPr>
        <p:spPr>
          <a:xfrm>
            <a:off x="2643441" y="2902536"/>
            <a:ext cx="3299114" cy="1241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Donut 20"/>
          <p:cNvSpPr/>
          <p:nvPr/>
        </p:nvSpPr>
        <p:spPr>
          <a:xfrm>
            <a:off x="5192316" y="2030720"/>
            <a:ext cx="3887676" cy="2723304"/>
          </a:xfrm>
          <a:prstGeom prst="donut">
            <a:avLst>
              <a:gd name="adj" fmla="val 861"/>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
        <p:nvSpPr>
          <p:cNvPr id="3" name="Footer Placeholder 2">
            <a:extLst>
              <a:ext uri="{FF2B5EF4-FFF2-40B4-BE49-F238E27FC236}">
                <a16:creationId xmlns:a16="http://schemas.microsoft.com/office/drawing/2014/main" id="{C2D2881F-1E21-681C-1A89-9CB70464E413}"/>
              </a:ext>
            </a:extLst>
          </p:cNvPr>
          <p:cNvSpPr>
            <a:spLocks noGrp="1"/>
          </p:cNvSpPr>
          <p:nvPr>
            <p:ph type="ftr" sz="quarter" idx="3"/>
          </p:nvPr>
        </p:nvSpPr>
        <p:spPr/>
        <p:txBody>
          <a:bodyPr/>
          <a:lstStyle/>
          <a:p>
            <a:r>
              <a:rPr lang="en-IE"/>
              <a:t>https://processing.org</a:t>
            </a:r>
            <a:endParaRPr lang="en-IE" dirty="0"/>
          </a:p>
        </p:txBody>
      </p:sp>
      <p:sp>
        <p:nvSpPr>
          <p:cNvPr id="10" name="Slide Number Placeholder 9">
            <a:extLst>
              <a:ext uri="{FF2B5EF4-FFF2-40B4-BE49-F238E27FC236}">
                <a16:creationId xmlns:a16="http://schemas.microsoft.com/office/drawing/2014/main" id="{A2792CFB-1001-1864-EC1A-EDC9ED6709DE}"/>
              </a:ext>
            </a:extLst>
          </p:cNvPr>
          <p:cNvSpPr>
            <a:spLocks noGrp="1"/>
          </p:cNvSpPr>
          <p:nvPr>
            <p:ph type="sldNum" sz="quarter" idx="2"/>
          </p:nvPr>
        </p:nvSpPr>
        <p:spPr/>
        <p:txBody>
          <a:bodyPr/>
          <a:lstStyle/>
          <a:p>
            <a:pPr lvl="0"/>
            <a:fld id="{86CB4B4D-7CA3-9044-876B-883B54F8677D}" type="slidenum">
              <a:rPr lang="en-IE" smtClean="0"/>
              <a:t>34</a:t>
            </a:fld>
            <a:endParaRPr lang="en-IE" dirty="0"/>
          </a:p>
        </p:txBody>
      </p:sp>
    </p:spTree>
    <p:extLst>
      <p:ext uri="{BB962C8B-B14F-4D97-AF65-F5344CB8AC3E}">
        <p14:creationId xmlns:p14="http://schemas.microsoft.com/office/powerpoint/2010/main" val="3928249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461254" y="1042050"/>
            <a:ext cx="1905000" cy="32109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2" name="Title 1"/>
          <p:cNvSpPr>
            <a:spLocks noGrp="1"/>
          </p:cNvSpPr>
          <p:nvPr>
            <p:ph type="title"/>
          </p:nvPr>
        </p:nvSpPr>
        <p:spPr/>
        <p:txBody>
          <a:bodyPr>
            <a:normAutofit/>
          </a:bodyPr>
          <a:lstStyle/>
          <a:p>
            <a:r>
              <a:rPr lang="en-IE" dirty="0"/>
              <a:t>Recap: Processing </a:t>
            </a:r>
            <a:r>
              <a:rPr lang="en-IE" b="1" dirty="0"/>
              <a:t>Example 3.6</a:t>
            </a:r>
          </a:p>
        </p:txBody>
      </p:sp>
      <p:sp>
        <p:nvSpPr>
          <p:cNvPr id="3" name="Content Placeholder 2"/>
          <p:cNvSpPr>
            <a:spLocks noGrp="1"/>
          </p:cNvSpPr>
          <p:nvPr>
            <p:ph idx="1"/>
          </p:nvPr>
        </p:nvSpPr>
        <p:spPr>
          <a:xfrm>
            <a:off x="395536" y="858560"/>
            <a:ext cx="3771900" cy="3394472"/>
          </a:xfrm>
        </p:spPr>
        <p:txBody>
          <a:bodyPr>
            <a:normAutofit lnSpcReduction="10000"/>
          </a:bodyPr>
          <a:lstStyle/>
          <a:p>
            <a:pPr marL="0" indent="0">
              <a:buNone/>
            </a:pPr>
            <a:r>
              <a:rPr lang="en-IE" dirty="0"/>
              <a:t>Functionality:</a:t>
            </a:r>
          </a:p>
          <a:p>
            <a:pPr marL="342900" lvl="1" indent="0">
              <a:buNone/>
            </a:pPr>
            <a:endParaRPr lang="en-IE" dirty="0"/>
          </a:p>
          <a:p>
            <a:r>
              <a:rPr lang="en-IE" dirty="0"/>
              <a:t>If the mouse is pressed:</a:t>
            </a:r>
          </a:p>
          <a:p>
            <a:pPr lvl="1"/>
            <a:r>
              <a:rPr lang="en-IE" dirty="0"/>
              <a:t>set the fill to white and draw a square.</a:t>
            </a:r>
            <a:br>
              <a:rPr lang="en-IE" dirty="0"/>
            </a:br>
            <a:endParaRPr lang="en-IE" dirty="0"/>
          </a:p>
          <a:p>
            <a:pPr lvl="1"/>
            <a:r>
              <a:rPr lang="en-IE" dirty="0"/>
              <a:t>otherwise set the fill to black and draw a square.</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40" t="10448" r="69371" b="68879"/>
          <a:stretch/>
        </p:blipFill>
        <p:spPr bwMode="auto">
          <a:xfrm>
            <a:off x="5838444" y="2699400"/>
            <a:ext cx="1200063" cy="13297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001" t="10028" r="69300" b="68144"/>
          <a:stretch/>
        </p:blipFill>
        <p:spPr bwMode="auto">
          <a:xfrm>
            <a:off x="5811011" y="1163208"/>
            <a:ext cx="1200063" cy="13765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a:extLst>
              <a:ext uri="{FF2B5EF4-FFF2-40B4-BE49-F238E27FC236}">
                <a16:creationId xmlns:a16="http://schemas.microsoft.com/office/drawing/2014/main" id="{6083722D-8957-8348-C735-405EFAC47747}"/>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DE8DD81F-60DF-2C6C-539D-A45FAE4E3C7A}"/>
              </a:ext>
            </a:extLst>
          </p:cNvPr>
          <p:cNvSpPr>
            <a:spLocks noGrp="1"/>
          </p:cNvSpPr>
          <p:nvPr>
            <p:ph type="sldNum" sz="quarter" idx="2"/>
          </p:nvPr>
        </p:nvSpPr>
        <p:spPr/>
        <p:txBody>
          <a:bodyPr/>
          <a:lstStyle/>
          <a:p>
            <a:pPr lvl="0"/>
            <a:fld id="{86CB4B4D-7CA3-9044-876B-883B54F8677D}" type="slidenum">
              <a:rPr lang="en-IE" smtClean="0"/>
              <a:t>35</a:t>
            </a:fld>
            <a:endParaRPr lang="en-IE" dirty="0"/>
          </a:p>
        </p:txBody>
      </p:sp>
    </p:spTree>
    <p:extLst>
      <p:ext uri="{BB962C8B-B14F-4D97-AF65-F5344CB8AC3E}">
        <p14:creationId xmlns:p14="http://schemas.microsoft.com/office/powerpoint/2010/main" val="22233104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Recap: Processing Example 3.6</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43" t="23185" r="8695" b="29364"/>
          <a:stretch/>
        </p:blipFill>
        <p:spPr bwMode="auto">
          <a:xfrm>
            <a:off x="427540" y="914400"/>
            <a:ext cx="3891170" cy="3314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598517" y="2539805"/>
            <a:ext cx="2950634" cy="125297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3" name="Footer Placeholder 2">
            <a:extLst>
              <a:ext uri="{FF2B5EF4-FFF2-40B4-BE49-F238E27FC236}">
                <a16:creationId xmlns:a16="http://schemas.microsoft.com/office/drawing/2014/main" id="{9C1FA09C-5CED-6270-63B4-A4F3BA26DAE3}"/>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1B4E8AD1-0B75-D182-36F3-3E694C79EB29}"/>
              </a:ext>
            </a:extLst>
          </p:cNvPr>
          <p:cNvSpPr>
            <a:spLocks noGrp="1"/>
          </p:cNvSpPr>
          <p:nvPr>
            <p:ph type="sldNum" sz="quarter" idx="2"/>
          </p:nvPr>
        </p:nvSpPr>
        <p:spPr/>
        <p:txBody>
          <a:bodyPr/>
          <a:lstStyle/>
          <a:p>
            <a:pPr lvl="0"/>
            <a:fld id="{86CB4B4D-7CA3-9044-876B-883B54F8677D}" type="slidenum">
              <a:rPr lang="en-IE" smtClean="0"/>
              <a:t>36</a:t>
            </a:fld>
            <a:endParaRPr lang="en-IE" dirty="0"/>
          </a:p>
        </p:txBody>
      </p:sp>
      <p:sp>
        <p:nvSpPr>
          <p:cNvPr id="5" name="Rectangle 4">
            <a:extLst>
              <a:ext uri="{FF2B5EF4-FFF2-40B4-BE49-F238E27FC236}">
                <a16:creationId xmlns:a16="http://schemas.microsoft.com/office/drawing/2014/main" id="{01346E99-9D33-0516-8243-0F48EC8680FD}"/>
              </a:ext>
            </a:extLst>
          </p:cNvPr>
          <p:cNvSpPr/>
          <p:nvPr/>
        </p:nvSpPr>
        <p:spPr>
          <a:xfrm>
            <a:off x="5461254" y="1042050"/>
            <a:ext cx="1905000" cy="32109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pic>
        <p:nvPicPr>
          <p:cNvPr id="6" name="Picture 2">
            <a:extLst>
              <a:ext uri="{FF2B5EF4-FFF2-40B4-BE49-F238E27FC236}">
                <a16:creationId xmlns:a16="http://schemas.microsoft.com/office/drawing/2014/main" id="{DCC8ADD9-3FD7-CA23-7619-E03620A2EA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40" t="10448" r="69371" b="68879"/>
          <a:stretch/>
        </p:blipFill>
        <p:spPr bwMode="auto">
          <a:xfrm>
            <a:off x="5838444" y="2699400"/>
            <a:ext cx="1200063" cy="13297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a:extLst>
              <a:ext uri="{FF2B5EF4-FFF2-40B4-BE49-F238E27FC236}">
                <a16:creationId xmlns:a16="http://schemas.microsoft.com/office/drawing/2014/main" id="{3F3C6B19-48AB-AFAE-E885-B90159F51E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1" t="10028" r="69300" b="68144"/>
          <a:stretch/>
        </p:blipFill>
        <p:spPr bwMode="auto">
          <a:xfrm>
            <a:off x="5811011" y="1163208"/>
            <a:ext cx="1200063" cy="13765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87767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Example 3.6 (</a:t>
            </a:r>
            <a:r>
              <a:rPr lang="en-IE" dirty="0">
                <a:solidFill>
                  <a:srgbClr val="FF0000"/>
                </a:solidFill>
              </a:rPr>
              <a:t>v2</a:t>
            </a:r>
            <a:r>
              <a:rPr lang="en-IE" dirty="0"/>
              <a:t>) – mouse methods</a:t>
            </a:r>
          </a:p>
        </p:txBody>
      </p:sp>
      <p:sp>
        <p:nvSpPr>
          <p:cNvPr id="4" name="Rectangle 3"/>
          <p:cNvSpPr/>
          <p:nvPr/>
        </p:nvSpPr>
        <p:spPr>
          <a:xfrm>
            <a:off x="395536" y="909756"/>
            <a:ext cx="3822192" cy="332398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2100" dirty="0"/>
              <a:t>void </a:t>
            </a:r>
            <a:r>
              <a:rPr lang="en-IE" sz="2100" b="1" dirty="0"/>
              <a:t>setup</a:t>
            </a:r>
            <a:r>
              <a:rPr lang="en-IE" sz="2100" dirty="0"/>
              <a:t>() </a:t>
            </a:r>
          </a:p>
          <a:p>
            <a:pPr algn="l"/>
            <a:r>
              <a:rPr lang="en-IE" sz="2100" dirty="0"/>
              <a:t>{</a:t>
            </a:r>
          </a:p>
          <a:p>
            <a:pPr algn="l"/>
            <a:r>
              <a:rPr lang="en-IE" sz="2100" dirty="0"/>
              <a:t>   size(100,100);</a:t>
            </a:r>
          </a:p>
          <a:p>
            <a:pPr algn="l"/>
            <a:r>
              <a:rPr lang="en-IE" sz="2100" dirty="0"/>
              <a:t>   background(204);</a:t>
            </a:r>
          </a:p>
          <a:p>
            <a:pPr algn="l"/>
            <a:r>
              <a:rPr lang="en-IE" sz="2100" dirty="0"/>
              <a:t>   fill(0); </a:t>
            </a:r>
          </a:p>
          <a:p>
            <a:pPr algn="l"/>
            <a:r>
              <a:rPr lang="en-IE" sz="2100" dirty="0"/>
              <a:t>}</a:t>
            </a:r>
          </a:p>
          <a:p>
            <a:pPr algn="l"/>
            <a:endParaRPr lang="en-IE" sz="2100" dirty="0"/>
          </a:p>
          <a:p>
            <a:pPr algn="l"/>
            <a:r>
              <a:rPr lang="en-IE" sz="2100" dirty="0"/>
              <a:t>void </a:t>
            </a:r>
            <a:r>
              <a:rPr lang="en-IE" sz="2100" b="1" dirty="0"/>
              <a:t>draw</a:t>
            </a:r>
            <a:r>
              <a:rPr lang="en-IE" sz="2100" dirty="0"/>
              <a:t>(){</a:t>
            </a:r>
          </a:p>
          <a:p>
            <a:pPr algn="l"/>
            <a:r>
              <a:rPr lang="en-IE" sz="2100" dirty="0"/>
              <a:t>   </a:t>
            </a:r>
            <a:r>
              <a:rPr lang="en-IE" sz="2100" dirty="0" err="1"/>
              <a:t>rect</a:t>
            </a:r>
            <a:r>
              <a:rPr lang="en-IE" sz="2100" dirty="0"/>
              <a:t>(25, 25, 50, 50);</a:t>
            </a:r>
          </a:p>
          <a:p>
            <a:pPr algn="l"/>
            <a:r>
              <a:rPr lang="en-IE" sz="2100" dirty="0"/>
              <a:t>}</a:t>
            </a:r>
          </a:p>
        </p:txBody>
      </p:sp>
      <p:sp>
        <p:nvSpPr>
          <p:cNvPr id="5" name="Rectangle 4"/>
          <p:cNvSpPr/>
          <p:nvPr/>
        </p:nvSpPr>
        <p:spPr>
          <a:xfrm>
            <a:off x="4837175" y="1047793"/>
            <a:ext cx="3330762" cy="235449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2100" dirty="0"/>
              <a:t>void </a:t>
            </a:r>
            <a:r>
              <a:rPr lang="en-IE" sz="2100" b="1" dirty="0" err="1"/>
              <a:t>mousePressed</a:t>
            </a:r>
            <a:r>
              <a:rPr lang="en-IE" sz="2100" dirty="0"/>
              <a:t>(){ </a:t>
            </a:r>
          </a:p>
          <a:p>
            <a:pPr algn="l"/>
            <a:r>
              <a:rPr lang="en-IE" sz="2100" dirty="0"/>
              <a:t>   fill(255); </a:t>
            </a:r>
          </a:p>
          <a:p>
            <a:pPr algn="l"/>
            <a:r>
              <a:rPr lang="en-IE" sz="2100" dirty="0"/>
              <a:t>}</a:t>
            </a:r>
          </a:p>
          <a:p>
            <a:pPr algn="l"/>
            <a:endParaRPr lang="en-IE" sz="2100" dirty="0"/>
          </a:p>
          <a:p>
            <a:pPr algn="l"/>
            <a:r>
              <a:rPr lang="en-IE" sz="2100" dirty="0"/>
              <a:t>void </a:t>
            </a:r>
            <a:r>
              <a:rPr lang="en-IE" sz="2100" b="1" dirty="0" err="1"/>
              <a:t>mouseReleased</a:t>
            </a:r>
            <a:r>
              <a:rPr lang="en-IE" sz="2100" dirty="0"/>
              <a:t>(){</a:t>
            </a:r>
          </a:p>
          <a:p>
            <a:pPr algn="l"/>
            <a:r>
              <a:rPr lang="en-IE" sz="2100" dirty="0"/>
              <a:t>   fill(0); </a:t>
            </a:r>
          </a:p>
          <a:p>
            <a:pPr algn="l"/>
            <a:r>
              <a:rPr lang="en-IE" sz="2100" dirty="0"/>
              <a:t>}</a:t>
            </a:r>
          </a:p>
        </p:txBody>
      </p:sp>
      <p:sp>
        <p:nvSpPr>
          <p:cNvPr id="3" name="Footer Placeholder 2">
            <a:extLst>
              <a:ext uri="{FF2B5EF4-FFF2-40B4-BE49-F238E27FC236}">
                <a16:creationId xmlns:a16="http://schemas.microsoft.com/office/drawing/2014/main" id="{2AD5E464-BB34-8E41-D8A7-3972FA98AE71}"/>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FB25431A-9548-E80E-9F4D-B6A531B271FA}"/>
              </a:ext>
            </a:extLst>
          </p:cNvPr>
          <p:cNvSpPr>
            <a:spLocks noGrp="1"/>
          </p:cNvSpPr>
          <p:nvPr>
            <p:ph type="sldNum" sz="quarter" idx="2"/>
          </p:nvPr>
        </p:nvSpPr>
        <p:spPr/>
        <p:txBody>
          <a:bodyPr/>
          <a:lstStyle/>
          <a:p>
            <a:pPr lvl="0"/>
            <a:fld id="{86CB4B4D-7CA3-9044-876B-883B54F8677D}" type="slidenum">
              <a:rPr lang="en-IE" smtClean="0"/>
              <a:t>37</a:t>
            </a:fld>
            <a:endParaRPr lang="en-IE" dirty="0"/>
          </a:p>
        </p:txBody>
      </p:sp>
    </p:spTree>
    <p:extLst>
      <p:ext uri="{BB962C8B-B14F-4D97-AF65-F5344CB8AC3E}">
        <p14:creationId xmlns:p14="http://schemas.microsoft.com/office/powerpoint/2010/main" val="155144848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E" dirty="0"/>
              <a:t>Before            VS             After</a:t>
            </a:r>
          </a:p>
        </p:txBody>
      </p:sp>
      <p:sp>
        <p:nvSpPr>
          <p:cNvPr id="7" name="Rectangle 6">
            <a:extLst>
              <a:ext uri="{FF2B5EF4-FFF2-40B4-BE49-F238E27FC236}">
                <a16:creationId xmlns:a16="http://schemas.microsoft.com/office/drawing/2014/main" id="{ADD476DC-2C88-4580-82EC-D674A7FC195A}"/>
              </a:ext>
            </a:extLst>
          </p:cNvPr>
          <p:cNvSpPr/>
          <p:nvPr/>
        </p:nvSpPr>
        <p:spPr>
          <a:xfrm>
            <a:off x="4423410" y="882396"/>
            <a:ext cx="2987816" cy="21698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500" dirty="0"/>
              <a:t>void </a:t>
            </a:r>
            <a:r>
              <a:rPr lang="en-IE" sz="1500" b="1" dirty="0"/>
              <a:t>setup</a:t>
            </a:r>
            <a:r>
              <a:rPr lang="en-IE" sz="1500" dirty="0"/>
              <a:t>() {</a:t>
            </a:r>
          </a:p>
          <a:p>
            <a:pPr algn="l"/>
            <a:r>
              <a:rPr lang="en-IE" sz="1500" dirty="0"/>
              <a:t>   size(100,100);</a:t>
            </a:r>
          </a:p>
          <a:p>
            <a:pPr algn="l"/>
            <a:r>
              <a:rPr lang="en-IE" sz="1500" dirty="0"/>
              <a:t>   background(204);</a:t>
            </a:r>
          </a:p>
          <a:p>
            <a:pPr algn="l"/>
            <a:r>
              <a:rPr lang="en-IE" sz="1500" dirty="0"/>
              <a:t>   fill(0); </a:t>
            </a:r>
          </a:p>
          <a:p>
            <a:pPr algn="l"/>
            <a:r>
              <a:rPr lang="en-IE" sz="1500" dirty="0"/>
              <a:t>}</a:t>
            </a:r>
          </a:p>
          <a:p>
            <a:pPr algn="l"/>
            <a:endParaRPr lang="en-IE" sz="1500" dirty="0"/>
          </a:p>
          <a:p>
            <a:pPr algn="l"/>
            <a:r>
              <a:rPr lang="en-IE" sz="1500" dirty="0"/>
              <a:t>void </a:t>
            </a:r>
            <a:r>
              <a:rPr lang="en-IE" sz="1500" b="1" dirty="0"/>
              <a:t>draw</a:t>
            </a:r>
            <a:r>
              <a:rPr lang="en-IE" sz="1500" dirty="0"/>
              <a:t>(){</a:t>
            </a:r>
          </a:p>
          <a:p>
            <a:pPr algn="l"/>
            <a:r>
              <a:rPr lang="en-IE" sz="1500" dirty="0"/>
              <a:t>   </a:t>
            </a:r>
            <a:r>
              <a:rPr lang="en-IE" sz="1500" dirty="0" err="1"/>
              <a:t>rect</a:t>
            </a:r>
            <a:r>
              <a:rPr lang="en-IE" sz="1500" dirty="0"/>
              <a:t>(25, 25, 50, 50);</a:t>
            </a:r>
          </a:p>
          <a:p>
            <a:pPr algn="l"/>
            <a:r>
              <a:rPr lang="en-IE" sz="1500" dirty="0"/>
              <a:t>}</a:t>
            </a:r>
          </a:p>
        </p:txBody>
      </p:sp>
      <p:sp>
        <p:nvSpPr>
          <p:cNvPr id="8" name="Rectangle 7">
            <a:extLst>
              <a:ext uri="{FF2B5EF4-FFF2-40B4-BE49-F238E27FC236}">
                <a16:creationId xmlns:a16="http://schemas.microsoft.com/office/drawing/2014/main" id="{7D215914-BF1A-49F9-B226-9C7138CB1CAD}"/>
              </a:ext>
            </a:extLst>
          </p:cNvPr>
          <p:cNvSpPr/>
          <p:nvPr/>
        </p:nvSpPr>
        <p:spPr>
          <a:xfrm>
            <a:off x="4823460" y="2882646"/>
            <a:ext cx="2228850" cy="1708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500" dirty="0"/>
              <a:t>void </a:t>
            </a:r>
            <a:r>
              <a:rPr lang="en-IE" sz="1500" b="1" dirty="0" err="1"/>
              <a:t>mousePressed</a:t>
            </a:r>
            <a:r>
              <a:rPr lang="en-IE" sz="1500" dirty="0"/>
              <a:t>(){ </a:t>
            </a:r>
          </a:p>
          <a:p>
            <a:pPr algn="l"/>
            <a:r>
              <a:rPr lang="en-IE" sz="1500" dirty="0"/>
              <a:t>   fill(255); </a:t>
            </a:r>
          </a:p>
          <a:p>
            <a:pPr algn="l"/>
            <a:r>
              <a:rPr lang="en-IE" sz="1500" dirty="0"/>
              <a:t>}</a:t>
            </a:r>
          </a:p>
          <a:p>
            <a:pPr algn="l"/>
            <a:endParaRPr lang="en-IE" sz="1500" dirty="0"/>
          </a:p>
          <a:p>
            <a:pPr algn="l"/>
            <a:r>
              <a:rPr lang="en-IE" sz="1500" dirty="0"/>
              <a:t>void </a:t>
            </a:r>
            <a:r>
              <a:rPr lang="en-IE" sz="1500" b="1" dirty="0" err="1"/>
              <a:t>mouseReleased</a:t>
            </a:r>
            <a:r>
              <a:rPr lang="en-IE" sz="1500" dirty="0"/>
              <a:t>(){</a:t>
            </a:r>
          </a:p>
          <a:p>
            <a:pPr algn="l"/>
            <a:r>
              <a:rPr lang="en-IE" sz="1500" dirty="0"/>
              <a:t>   fill(0); </a:t>
            </a:r>
          </a:p>
          <a:p>
            <a:pPr algn="l"/>
            <a:r>
              <a:rPr lang="en-IE" sz="1500" dirty="0"/>
              <a:t>}</a:t>
            </a:r>
          </a:p>
        </p:txBody>
      </p:sp>
      <p:pic>
        <p:nvPicPr>
          <p:cNvPr id="9" name="Picture 2">
            <a:extLst>
              <a:ext uri="{FF2B5EF4-FFF2-40B4-BE49-F238E27FC236}">
                <a16:creationId xmlns:a16="http://schemas.microsoft.com/office/drawing/2014/main" id="{93BD65FD-8B48-4FD8-937A-2478F6F8DB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43" t="28344" r="27536" b="32826"/>
          <a:stretch/>
        </p:blipFill>
        <p:spPr bwMode="auto">
          <a:xfrm>
            <a:off x="726520" y="1339596"/>
            <a:ext cx="2987816" cy="2743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Straight Arrow Connector 5">
            <a:extLst>
              <a:ext uri="{FF2B5EF4-FFF2-40B4-BE49-F238E27FC236}">
                <a16:creationId xmlns:a16="http://schemas.microsoft.com/office/drawing/2014/main" id="{97C14B8D-6D26-438C-8FB8-194DDAA6753D}"/>
              </a:ext>
            </a:extLst>
          </p:cNvPr>
          <p:cNvCxnSpPr>
            <a:cxnSpLocks/>
          </p:cNvCxnSpPr>
          <p:nvPr/>
        </p:nvCxnSpPr>
        <p:spPr>
          <a:xfrm>
            <a:off x="2877994" y="2887842"/>
            <a:ext cx="2174066" cy="3353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C14B8D-6D26-438C-8FB8-194DDAA6753D}"/>
              </a:ext>
            </a:extLst>
          </p:cNvPr>
          <p:cNvCxnSpPr>
            <a:cxnSpLocks/>
          </p:cNvCxnSpPr>
          <p:nvPr/>
        </p:nvCxnSpPr>
        <p:spPr>
          <a:xfrm>
            <a:off x="2936326" y="3309691"/>
            <a:ext cx="2058584" cy="8874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C14B8D-6D26-438C-8FB8-194DDAA6753D}"/>
              </a:ext>
            </a:extLst>
          </p:cNvPr>
          <p:cNvCxnSpPr>
            <a:cxnSpLocks/>
          </p:cNvCxnSpPr>
          <p:nvPr/>
        </p:nvCxnSpPr>
        <p:spPr>
          <a:xfrm flipV="1">
            <a:off x="2477944" y="1543328"/>
            <a:ext cx="2116916" cy="9992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30B9DF0-A1DD-B90C-61B1-C9AA9EEBFC13}"/>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A8102B8D-6677-A1FC-1A05-106CE5F10175}"/>
              </a:ext>
            </a:extLst>
          </p:cNvPr>
          <p:cNvSpPr>
            <a:spLocks noGrp="1"/>
          </p:cNvSpPr>
          <p:nvPr>
            <p:ph type="sldNum" sz="quarter" idx="2"/>
          </p:nvPr>
        </p:nvSpPr>
        <p:spPr/>
        <p:txBody>
          <a:bodyPr/>
          <a:lstStyle/>
          <a:p>
            <a:pPr lvl="0"/>
            <a:fld id="{86CB4B4D-7CA3-9044-876B-883B54F8677D}" type="slidenum">
              <a:rPr lang="en-IE" smtClean="0"/>
              <a:t>38</a:t>
            </a:fld>
            <a:endParaRPr lang="en-IE" dirty="0"/>
          </a:p>
        </p:txBody>
      </p:sp>
    </p:spTree>
    <p:extLst>
      <p:ext uri="{BB962C8B-B14F-4D97-AF65-F5344CB8AC3E}">
        <p14:creationId xmlns:p14="http://schemas.microsoft.com/office/powerpoint/2010/main" val="24061597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0E435F-AEE6-D487-2446-E8CFDCEF0EEA}"/>
              </a:ext>
            </a:extLst>
          </p:cNvPr>
          <p:cNvSpPr/>
          <p:nvPr/>
        </p:nvSpPr>
        <p:spPr>
          <a:xfrm>
            <a:off x="4423410" y="882396"/>
            <a:ext cx="2987816" cy="21698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500" dirty="0"/>
              <a:t>void </a:t>
            </a:r>
            <a:r>
              <a:rPr lang="en-IE" sz="1500" b="1" dirty="0"/>
              <a:t>setup</a:t>
            </a:r>
            <a:r>
              <a:rPr lang="en-IE" sz="1500" dirty="0"/>
              <a:t>() {</a:t>
            </a:r>
          </a:p>
          <a:p>
            <a:pPr algn="l"/>
            <a:r>
              <a:rPr lang="en-IE" sz="1500" dirty="0"/>
              <a:t>   size(100,100);</a:t>
            </a:r>
          </a:p>
          <a:p>
            <a:pPr algn="l"/>
            <a:r>
              <a:rPr lang="en-IE" sz="1500" dirty="0"/>
              <a:t>   background(204);</a:t>
            </a:r>
          </a:p>
          <a:p>
            <a:pPr algn="l"/>
            <a:r>
              <a:rPr lang="en-IE" sz="1500" dirty="0"/>
              <a:t>   fill(0); </a:t>
            </a:r>
          </a:p>
          <a:p>
            <a:pPr algn="l"/>
            <a:r>
              <a:rPr lang="en-IE" sz="1500" dirty="0"/>
              <a:t>}</a:t>
            </a:r>
          </a:p>
          <a:p>
            <a:pPr algn="l"/>
            <a:endParaRPr lang="en-IE" sz="1500" dirty="0"/>
          </a:p>
          <a:p>
            <a:pPr algn="l"/>
            <a:r>
              <a:rPr lang="en-IE" sz="1500" dirty="0"/>
              <a:t>void </a:t>
            </a:r>
            <a:r>
              <a:rPr lang="en-IE" sz="1500" b="1" dirty="0"/>
              <a:t>draw</a:t>
            </a:r>
            <a:r>
              <a:rPr lang="en-IE" sz="1500" dirty="0"/>
              <a:t>(){</a:t>
            </a:r>
          </a:p>
          <a:p>
            <a:pPr algn="l"/>
            <a:r>
              <a:rPr lang="en-IE" sz="1500" dirty="0"/>
              <a:t>   </a:t>
            </a:r>
            <a:r>
              <a:rPr lang="en-IE" sz="1500" dirty="0" err="1"/>
              <a:t>rect</a:t>
            </a:r>
            <a:r>
              <a:rPr lang="en-IE" sz="1500" dirty="0"/>
              <a:t>(25, 25, 50, 50);</a:t>
            </a:r>
          </a:p>
          <a:p>
            <a:pPr algn="l"/>
            <a:r>
              <a:rPr lang="en-IE" sz="1500" dirty="0"/>
              <a:t>}</a:t>
            </a:r>
          </a:p>
        </p:txBody>
      </p:sp>
      <p:sp>
        <p:nvSpPr>
          <p:cNvPr id="13" name="Rectangle 12">
            <a:extLst>
              <a:ext uri="{FF2B5EF4-FFF2-40B4-BE49-F238E27FC236}">
                <a16:creationId xmlns:a16="http://schemas.microsoft.com/office/drawing/2014/main" id="{B4E569EC-0AD1-5FDD-52D6-BE978716F3EB}"/>
              </a:ext>
            </a:extLst>
          </p:cNvPr>
          <p:cNvSpPr/>
          <p:nvPr/>
        </p:nvSpPr>
        <p:spPr>
          <a:xfrm>
            <a:off x="4823460" y="2882646"/>
            <a:ext cx="2228850" cy="17081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500" dirty="0"/>
              <a:t>void </a:t>
            </a:r>
            <a:r>
              <a:rPr lang="en-IE" sz="1500" b="1" dirty="0" err="1"/>
              <a:t>mousePressed</a:t>
            </a:r>
            <a:r>
              <a:rPr lang="en-IE" sz="1500" dirty="0"/>
              <a:t>(){ </a:t>
            </a:r>
          </a:p>
          <a:p>
            <a:pPr algn="l"/>
            <a:r>
              <a:rPr lang="en-IE" sz="1500" dirty="0"/>
              <a:t>   fill(255); </a:t>
            </a:r>
          </a:p>
          <a:p>
            <a:pPr algn="l"/>
            <a:r>
              <a:rPr lang="en-IE" sz="1500" dirty="0"/>
              <a:t>}</a:t>
            </a:r>
          </a:p>
          <a:p>
            <a:pPr algn="l"/>
            <a:endParaRPr lang="en-IE" sz="1500" dirty="0"/>
          </a:p>
          <a:p>
            <a:pPr algn="l"/>
            <a:r>
              <a:rPr lang="en-IE" sz="1500" dirty="0"/>
              <a:t>void </a:t>
            </a:r>
            <a:r>
              <a:rPr lang="en-IE" sz="1500" b="1" dirty="0" err="1"/>
              <a:t>mouseReleased</a:t>
            </a:r>
            <a:r>
              <a:rPr lang="en-IE" sz="1500" dirty="0"/>
              <a:t>(){</a:t>
            </a:r>
          </a:p>
          <a:p>
            <a:pPr algn="l"/>
            <a:r>
              <a:rPr lang="en-IE" sz="1500" dirty="0"/>
              <a:t>   fill(0); </a:t>
            </a:r>
          </a:p>
          <a:p>
            <a:pPr algn="l"/>
            <a:r>
              <a:rPr lang="en-IE" sz="1500" dirty="0"/>
              <a:t>}</a:t>
            </a:r>
          </a:p>
        </p:txBody>
      </p:sp>
      <p:pic>
        <p:nvPicPr>
          <p:cNvPr id="15" name="Picture 2">
            <a:extLst>
              <a:ext uri="{FF2B5EF4-FFF2-40B4-BE49-F238E27FC236}">
                <a16:creationId xmlns:a16="http://schemas.microsoft.com/office/drawing/2014/main" id="{A10BAD40-FDA0-C82E-22C0-DBD9036719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43" t="28344" r="27536" b="32826"/>
          <a:stretch/>
        </p:blipFill>
        <p:spPr bwMode="auto">
          <a:xfrm>
            <a:off x="726520" y="1339596"/>
            <a:ext cx="2987816" cy="2743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a:bodyPr>
          <a:lstStyle/>
          <a:p>
            <a:pPr algn="ctr"/>
            <a:r>
              <a:rPr lang="en-IE" dirty="0"/>
              <a:t>Before            VS             After</a:t>
            </a:r>
          </a:p>
        </p:txBody>
      </p:sp>
      <p:cxnSp>
        <p:nvCxnSpPr>
          <p:cNvPr id="6" name="Straight Arrow Connector 5">
            <a:extLst>
              <a:ext uri="{FF2B5EF4-FFF2-40B4-BE49-F238E27FC236}">
                <a16:creationId xmlns:a16="http://schemas.microsoft.com/office/drawing/2014/main" id="{97C14B8D-6D26-438C-8FB8-194DDAA6753D}"/>
              </a:ext>
            </a:extLst>
          </p:cNvPr>
          <p:cNvCxnSpPr>
            <a:cxnSpLocks/>
          </p:cNvCxnSpPr>
          <p:nvPr/>
        </p:nvCxnSpPr>
        <p:spPr>
          <a:xfrm>
            <a:off x="2950422" y="2935705"/>
            <a:ext cx="2115734" cy="2773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C14B8D-6D26-438C-8FB8-194DDAA6753D}"/>
              </a:ext>
            </a:extLst>
          </p:cNvPr>
          <p:cNvCxnSpPr>
            <a:cxnSpLocks/>
          </p:cNvCxnSpPr>
          <p:nvPr/>
        </p:nvCxnSpPr>
        <p:spPr>
          <a:xfrm>
            <a:off x="2708824" y="3320716"/>
            <a:ext cx="2300182" cy="8662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C14B8D-6D26-438C-8FB8-194DDAA6753D}"/>
              </a:ext>
            </a:extLst>
          </p:cNvPr>
          <p:cNvCxnSpPr>
            <a:cxnSpLocks/>
          </p:cNvCxnSpPr>
          <p:nvPr/>
        </p:nvCxnSpPr>
        <p:spPr>
          <a:xfrm flipV="1">
            <a:off x="2863620" y="2632475"/>
            <a:ext cx="1745336" cy="10873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C14B8D-6D26-438C-8FB8-194DDAA6753D}"/>
              </a:ext>
            </a:extLst>
          </p:cNvPr>
          <p:cNvCxnSpPr>
            <a:cxnSpLocks/>
          </p:cNvCxnSpPr>
          <p:nvPr/>
        </p:nvCxnSpPr>
        <p:spPr>
          <a:xfrm flipV="1">
            <a:off x="2492040" y="1533218"/>
            <a:ext cx="2116916" cy="9992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Donut 13"/>
          <p:cNvSpPr/>
          <p:nvPr/>
        </p:nvSpPr>
        <p:spPr>
          <a:xfrm>
            <a:off x="4345119" y="2247012"/>
            <a:ext cx="3143755" cy="2628900"/>
          </a:xfrm>
          <a:prstGeom prst="donut">
            <a:avLst>
              <a:gd name="adj" fmla="val 861"/>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sp>
        <p:nvSpPr>
          <p:cNvPr id="3" name="Footer Placeholder 2">
            <a:extLst>
              <a:ext uri="{FF2B5EF4-FFF2-40B4-BE49-F238E27FC236}">
                <a16:creationId xmlns:a16="http://schemas.microsoft.com/office/drawing/2014/main" id="{6B1FAE2F-5180-5965-3F22-8FE9A6B32FCC}"/>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42344A5B-164A-37BE-C462-0703A052EE90}"/>
              </a:ext>
            </a:extLst>
          </p:cNvPr>
          <p:cNvSpPr>
            <a:spLocks noGrp="1"/>
          </p:cNvSpPr>
          <p:nvPr>
            <p:ph type="sldNum" sz="quarter" idx="2"/>
          </p:nvPr>
        </p:nvSpPr>
        <p:spPr/>
        <p:txBody>
          <a:bodyPr/>
          <a:lstStyle/>
          <a:p>
            <a:pPr lvl="0"/>
            <a:fld id="{86CB4B4D-7CA3-9044-876B-883B54F8677D}" type="slidenum">
              <a:rPr lang="en-IE" smtClean="0"/>
              <a:t>39</a:t>
            </a:fld>
            <a:endParaRPr lang="en-IE" dirty="0"/>
          </a:p>
        </p:txBody>
      </p:sp>
    </p:spTree>
    <p:extLst>
      <p:ext uri="{BB962C8B-B14F-4D97-AF65-F5344CB8AC3E}">
        <p14:creationId xmlns:p14="http://schemas.microsoft.com/office/powerpoint/2010/main" val="3576547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F2B9-CA77-41E2-BFCC-DD2CEF5266DB}"/>
              </a:ext>
            </a:extLst>
          </p:cNvPr>
          <p:cNvSpPr>
            <a:spLocks noGrp="1"/>
          </p:cNvSpPr>
          <p:nvPr>
            <p:ph type="ctrTitle"/>
          </p:nvPr>
        </p:nvSpPr>
        <p:spPr>
          <a:xfrm>
            <a:off x="2294548" y="485452"/>
            <a:ext cx="4270549" cy="1102519"/>
          </a:xfrm>
        </p:spPr>
        <p:txBody>
          <a:bodyPr/>
          <a:lstStyle/>
          <a:p>
            <a:pPr>
              <a:spcBef>
                <a:spcPts val="633"/>
              </a:spcBef>
            </a:pPr>
            <a:r>
              <a:rPr lang="en-IE" sz="3600" dirty="0">
                <a:solidFill>
                  <a:schemeClr val="tx1"/>
                </a:solidFill>
              </a:rPr>
              <a:t>Method Terminology</a:t>
            </a:r>
          </a:p>
        </p:txBody>
      </p:sp>
      <p:pic>
        <p:nvPicPr>
          <p:cNvPr id="4" name="Picture 2">
            <a:extLst>
              <a:ext uri="{FF2B5EF4-FFF2-40B4-BE49-F238E27FC236}">
                <a16:creationId xmlns:a16="http://schemas.microsoft.com/office/drawing/2014/main" id="{80B48627-70FE-4B45-9414-DD660DBF28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214689" y="1844899"/>
            <a:ext cx="2430269" cy="2261889"/>
          </a:xfrm>
          <a:prstGeom prst="rect">
            <a:avLst/>
          </a:prstGeom>
          <a:noFill/>
          <a:ln w="38100">
            <a:solidFill>
              <a:schemeClr val="accent1"/>
            </a:solidFill>
          </a:ln>
          <a:effectLst>
            <a:outerShdw blurRad="50800" dist="1016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04EBBC8-D8C4-AD98-5A2D-86C0011001EA}"/>
              </a:ext>
            </a:extLst>
          </p:cNvPr>
          <p:cNvSpPr>
            <a:spLocks noGrp="1"/>
          </p:cNvSpPr>
          <p:nvPr>
            <p:ph type="sldNum" sz="quarter" idx="12"/>
          </p:nvPr>
        </p:nvSpPr>
        <p:spPr>
          <a:xfrm>
            <a:off x="6553201" y="4865349"/>
            <a:ext cx="1905000" cy="283023"/>
          </a:xfrm>
        </p:spPr>
        <p:txBody>
          <a:bodyPr/>
          <a:lstStyle/>
          <a:p>
            <a:fld id="{B6F15528-21DE-4FAA-801E-634DDDAF4B2B}" type="slidenum">
              <a:rPr lang="en-US" smtClean="0"/>
              <a:pPr/>
              <a:t>4</a:t>
            </a:fld>
            <a:endParaRPr lang="en-US" dirty="0"/>
          </a:p>
        </p:txBody>
      </p:sp>
      <p:sp>
        <p:nvSpPr>
          <p:cNvPr id="8" name="Footer Placeholder 7">
            <a:extLst>
              <a:ext uri="{FF2B5EF4-FFF2-40B4-BE49-F238E27FC236}">
                <a16:creationId xmlns:a16="http://schemas.microsoft.com/office/drawing/2014/main" id="{12E5978C-2993-225B-79D6-A53E710FFFEE}"/>
              </a:ext>
            </a:extLst>
          </p:cNvPr>
          <p:cNvSpPr>
            <a:spLocks noGrp="1"/>
          </p:cNvSpPr>
          <p:nvPr>
            <p:ph type="ftr" sz="quarter" idx="11"/>
          </p:nvPr>
        </p:nvSpPr>
        <p:spPr/>
        <p:txBody>
          <a:bodyPr/>
          <a:lstStyle/>
          <a:p>
            <a:r>
              <a:rPr lang="en-US" dirty="0"/>
              <a:t>https://</a:t>
            </a:r>
            <a:r>
              <a:rPr lang="en-US" dirty="0" err="1"/>
              <a:t>processing.org</a:t>
            </a:r>
            <a:endParaRPr lang="en-US" dirty="0"/>
          </a:p>
        </p:txBody>
      </p:sp>
    </p:spTree>
    <p:extLst>
      <p:ext uri="{BB962C8B-B14F-4D97-AF65-F5344CB8AC3E}">
        <p14:creationId xmlns:p14="http://schemas.microsoft.com/office/powerpoint/2010/main" val="3775138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44819" y="959366"/>
            <a:ext cx="1352264" cy="37638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2" name="Title 1"/>
          <p:cNvSpPr>
            <a:spLocks noGrp="1"/>
          </p:cNvSpPr>
          <p:nvPr>
            <p:ph type="title"/>
          </p:nvPr>
        </p:nvSpPr>
        <p:spPr/>
        <p:txBody>
          <a:bodyPr>
            <a:normAutofit/>
          </a:bodyPr>
          <a:lstStyle/>
          <a:p>
            <a:r>
              <a:rPr lang="en-IE" dirty="0"/>
              <a:t>Recap: Processing </a:t>
            </a:r>
            <a:r>
              <a:rPr lang="en-IE" b="1" dirty="0"/>
              <a:t>Example 3.7</a:t>
            </a:r>
          </a:p>
        </p:txBody>
      </p:sp>
      <p:sp>
        <p:nvSpPr>
          <p:cNvPr id="3" name="Content Placeholder 2"/>
          <p:cNvSpPr>
            <a:spLocks noGrp="1"/>
          </p:cNvSpPr>
          <p:nvPr>
            <p:ph idx="1"/>
          </p:nvPr>
        </p:nvSpPr>
        <p:spPr>
          <a:xfrm>
            <a:off x="395536" y="857250"/>
            <a:ext cx="4954870" cy="3657600"/>
          </a:xfrm>
        </p:spPr>
        <p:txBody>
          <a:bodyPr>
            <a:normAutofit fontScale="92500" lnSpcReduction="20000"/>
          </a:bodyPr>
          <a:lstStyle/>
          <a:p>
            <a:pPr marL="0" indent="0">
              <a:buNone/>
            </a:pPr>
            <a:r>
              <a:rPr lang="en-IE" sz="2600" dirty="0"/>
              <a:t>Functionality</a:t>
            </a:r>
            <a:r>
              <a:rPr lang="en-IE" sz="1800" dirty="0"/>
              <a:t>:</a:t>
            </a:r>
          </a:p>
          <a:p>
            <a:pPr marL="0" indent="0">
              <a:buNone/>
            </a:pPr>
            <a:endParaRPr lang="en-IE" sz="900" dirty="0"/>
          </a:p>
          <a:p>
            <a:r>
              <a:rPr lang="en-IE" sz="1900" dirty="0"/>
              <a:t>If the LEFT button on the mouse is pressed, </a:t>
            </a:r>
            <a:br>
              <a:rPr lang="en-IE" sz="1900" dirty="0"/>
            </a:br>
            <a:r>
              <a:rPr lang="en-IE" sz="1900" dirty="0"/>
              <a:t>set the fill to black and draw a square.  </a:t>
            </a:r>
            <a:br>
              <a:rPr lang="en-IE" sz="1900" dirty="0"/>
            </a:br>
            <a:r>
              <a:rPr lang="en-IE" sz="1900" dirty="0"/>
              <a:t>As soon as the LEFT button is released, </a:t>
            </a:r>
            <a:br>
              <a:rPr lang="en-IE" sz="1900" dirty="0"/>
            </a:br>
            <a:r>
              <a:rPr lang="en-IE" sz="1900" dirty="0"/>
              <a:t>grey fill the square.</a:t>
            </a:r>
          </a:p>
          <a:p>
            <a:pPr marL="342900" lvl="1" indent="0">
              <a:buNone/>
            </a:pPr>
            <a:endParaRPr lang="en-IE" sz="1900" dirty="0"/>
          </a:p>
          <a:p>
            <a:r>
              <a:rPr lang="en-IE" sz="1900" dirty="0"/>
              <a:t>If the RIGHT button on the mouse is pressed, set the fill to white and draw a square. </a:t>
            </a:r>
            <a:br>
              <a:rPr lang="en-IE" sz="1900" dirty="0"/>
            </a:br>
            <a:r>
              <a:rPr lang="en-IE" sz="1900" dirty="0"/>
              <a:t>As soon as the  RIGHT button is released, </a:t>
            </a:r>
            <a:br>
              <a:rPr lang="en-IE" sz="1900" dirty="0"/>
            </a:br>
            <a:r>
              <a:rPr lang="en-IE" sz="1900" dirty="0"/>
              <a:t>grey fill the square.</a:t>
            </a:r>
          </a:p>
          <a:p>
            <a:pPr lvl="1"/>
            <a:endParaRPr lang="en-IE" sz="1900" dirty="0"/>
          </a:p>
          <a:p>
            <a:r>
              <a:rPr lang="en-IE" sz="1900" dirty="0"/>
              <a:t>If no mouse button is pressed, </a:t>
            </a:r>
            <a:br>
              <a:rPr lang="en-IE" sz="1900" dirty="0"/>
            </a:br>
            <a:r>
              <a:rPr lang="en-IE" sz="1900" dirty="0"/>
              <a:t>set the fill to grey and draw a square.</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40" t="10448" r="69371" b="68879"/>
          <a:stretch/>
        </p:blipFill>
        <p:spPr bwMode="auto">
          <a:xfrm>
            <a:off x="6456238" y="1131544"/>
            <a:ext cx="920867" cy="1020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001" t="10028" r="69300" b="68144"/>
          <a:stretch/>
        </p:blipFill>
        <p:spPr bwMode="auto">
          <a:xfrm>
            <a:off x="6428756" y="2294163"/>
            <a:ext cx="951833" cy="10918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0244" t="10448" r="69476" b="68879"/>
          <a:stretch/>
        </p:blipFill>
        <p:spPr bwMode="auto">
          <a:xfrm>
            <a:off x="6441859" y="3494314"/>
            <a:ext cx="937071" cy="10595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a:extLst>
              <a:ext uri="{FF2B5EF4-FFF2-40B4-BE49-F238E27FC236}">
                <a16:creationId xmlns:a16="http://schemas.microsoft.com/office/drawing/2014/main" id="{DDDBADEB-0FBA-B748-C2B3-5790AD88799A}"/>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61DBD20A-9220-1189-60C2-EF9E42F68DA8}"/>
              </a:ext>
            </a:extLst>
          </p:cNvPr>
          <p:cNvSpPr>
            <a:spLocks noGrp="1"/>
          </p:cNvSpPr>
          <p:nvPr>
            <p:ph type="sldNum" sz="quarter" idx="2"/>
          </p:nvPr>
        </p:nvSpPr>
        <p:spPr/>
        <p:txBody>
          <a:bodyPr/>
          <a:lstStyle/>
          <a:p>
            <a:pPr lvl="0"/>
            <a:fld id="{86CB4B4D-7CA3-9044-876B-883B54F8677D}" type="slidenum">
              <a:rPr lang="en-IE" smtClean="0"/>
              <a:t>40</a:t>
            </a:fld>
            <a:endParaRPr lang="en-IE" dirty="0"/>
          </a:p>
        </p:txBody>
      </p:sp>
    </p:spTree>
    <p:extLst>
      <p:ext uri="{BB962C8B-B14F-4D97-AF65-F5344CB8AC3E}">
        <p14:creationId xmlns:p14="http://schemas.microsoft.com/office/powerpoint/2010/main" val="18328837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Recap: Processing Example 3.7</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063" t="21778" r="9375" b="30198"/>
          <a:stretch/>
        </p:blipFill>
        <p:spPr bwMode="auto">
          <a:xfrm>
            <a:off x="484700" y="918045"/>
            <a:ext cx="4000500" cy="38016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680643" y="2407267"/>
            <a:ext cx="3404507" cy="208003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3" name="Footer Placeholder 2">
            <a:extLst>
              <a:ext uri="{FF2B5EF4-FFF2-40B4-BE49-F238E27FC236}">
                <a16:creationId xmlns:a16="http://schemas.microsoft.com/office/drawing/2014/main" id="{463751A7-3143-DF20-F921-E4217722E136}"/>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1537FA90-D693-23F7-641A-0E8931AAD0B7}"/>
              </a:ext>
            </a:extLst>
          </p:cNvPr>
          <p:cNvSpPr>
            <a:spLocks noGrp="1"/>
          </p:cNvSpPr>
          <p:nvPr>
            <p:ph type="sldNum" sz="quarter" idx="2"/>
          </p:nvPr>
        </p:nvSpPr>
        <p:spPr/>
        <p:txBody>
          <a:bodyPr/>
          <a:lstStyle/>
          <a:p>
            <a:pPr lvl="0"/>
            <a:fld id="{86CB4B4D-7CA3-9044-876B-883B54F8677D}" type="slidenum">
              <a:rPr lang="en-IE" smtClean="0"/>
              <a:t>41</a:t>
            </a:fld>
            <a:endParaRPr lang="en-IE" dirty="0"/>
          </a:p>
        </p:txBody>
      </p:sp>
      <p:sp>
        <p:nvSpPr>
          <p:cNvPr id="5" name="Rectangle 4">
            <a:extLst>
              <a:ext uri="{FF2B5EF4-FFF2-40B4-BE49-F238E27FC236}">
                <a16:creationId xmlns:a16="http://schemas.microsoft.com/office/drawing/2014/main" id="{9D99F856-4EFF-F076-FA83-D0CAC11E8567}"/>
              </a:ext>
            </a:extLst>
          </p:cNvPr>
          <p:cNvSpPr/>
          <p:nvPr/>
        </p:nvSpPr>
        <p:spPr>
          <a:xfrm>
            <a:off x="6244819" y="959366"/>
            <a:ext cx="1352264" cy="37638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pic>
        <p:nvPicPr>
          <p:cNvPr id="6" name="Picture 2">
            <a:extLst>
              <a:ext uri="{FF2B5EF4-FFF2-40B4-BE49-F238E27FC236}">
                <a16:creationId xmlns:a16="http://schemas.microsoft.com/office/drawing/2014/main" id="{6E207070-897E-8553-B19A-807447ED5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40" t="10448" r="69371" b="68879"/>
          <a:stretch/>
        </p:blipFill>
        <p:spPr bwMode="auto">
          <a:xfrm>
            <a:off x="6456238" y="1131544"/>
            <a:ext cx="920867" cy="102040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a:extLst>
              <a:ext uri="{FF2B5EF4-FFF2-40B4-BE49-F238E27FC236}">
                <a16:creationId xmlns:a16="http://schemas.microsoft.com/office/drawing/2014/main" id="{45DC5E78-2DA4-1293-B99F-BDFC7B9E9B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01" t="10028" r="69300" b="68144"/>
          <a:stretch/>
        </p:blipFill>
        <p:spPr bwMode="auto">
          <a:xfrm>
            <a:off x="6428756" y="2294163"/>
            <a:ext cx="951833" cy="109180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a:extLst>
              <a:ext uri="{FF2B5EF4-FFF2-40B4-BE49-F238E27FC236}">
                <a16:creationId xmlns:a16="http://schemas.microsoft.com/office/drawing/2014/main" id="{7D9AF50A-7E89-5989-B01B-8E14B15DE7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44" t="10448" r="69476" b="68879"/>
          <a:stretch/>
        </p:blipFill>
        <p:spPr bwMode="auto">
          <a:xfrm>
            <a:off x="6441859" y="3494314"/>
            <a:ext cx="937071" cy="10595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2113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Example 3.7 (</a:t>
            </a:r>
            <a:r>
              <a:rPr lang="en-IE" dirty="0">
                <a:solidFill>
                  <a:srgbClr val="FF0000"/>
                </a:solidFill>
              </a:rPr>
              <a:t>v2</a:t>
            </a:r>
            <a:r>
              <a:rPr lang="en-IE" dirty="0"/>
              <a:t>) – mouse methods</a:t>
            </a:r>
          </a:p>
        </p:txBody>
      </p:sp>
      <p:sp>
        <p:nvSpPr>
          <p:cNvPr id="4" name="Rectangle 3"/>
          <p:cNvSpPr/>
          <p:nvPr/>
        </p:nvSpPr>
        <p:spPr>
          <a:xfrm>
            <a:off x="477311" y="843691"/>
            <a:ext cx="2962777" cy="332398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2100" dirty="0"/>
              <a:t>void </a:t>
            </a:r>
            <a:r>
              <a:rPr lang="en-IE" sz="2100" b="1" dirty="0"/>
              <a:t>setup</a:t>
            </a:r>
            <a:r>
              <a:rPr lang="en-IE" sz="2100" dirty="0"/>
              <a:t>() </a:t>
            </a:r>
          </a:p>
          <a:p>
            <a:pPr algn="l"/>
            <a:r>
              <a:rPr lang="en-IE" sz="2100" dirty="0"/>
              <a:t>{</a:t>
            </a:r>
          </a:p>
          <a:p>
            <a:pPr algn="l"/>
            <a:r>
              <a:rPr lang="en-IE" sz="2100" dirty="0"/>
              <a:t>   size(100,100);</a:t>
            </a:r>
          </a:p>
          <a:p>
            <a:pPr algn="l"/>
            <a:r>
              <a:rPr lang="en-IE" sz="2100" dirty="0"/>
              <a:t>   background(204);</a:t>
            </a:r>
          </a:p>
          <a:p>
            <a:pPr algn="l"/>
            <a:r>
              <a:rPr lang="en-IE" sz="2100" dirty="0"/>
              <a:t>   fill(126); </a:t>
            </a:r>
          </a:p>
          <a:p>
            <a:pPr algn="l"/>
            <a:r>
              <a:rPr lang="en-IE" sz="2100" dirty="0"/>
              <a:t>}</a:t>
            </a:r>
          </a:p>
          <a:p>
            <a:pPr algn="l"/>
            <a:endParaRPr lang="en-IE" sz="2100" dirty="0"/>
          </a:p>
          <a:p>
            <a:pPr algn="l"/>
            <a:r>
              <a:rPr lang="en-IE" sz="2100" dirty="0"/>
              <a:t>void </a:t>
            </a:r>
            <a:r>
              <a:rPr lang="en-IE" sz="2100" b="1" dirty="0"/>
              <a:t>draw</a:t>
            </a:r>
            <a:r>
              <a:rPr lang="en-IE" sz="2100" dirty="0"/>
              <a:t>(){</a:t>
            </a:r>
          </a:p>
          <a:p>
            <a:pPr algn="l"/>
            <a:r>
              <a:rPr lang="en-IE" sz="2100" dirty="0"/>
              <a:t>   </a:t>
            </a:r>
            <a:r>
              <a:rPr lang="en-IE" sz="2100" dirty="0" err="1"/>
              <a:t>rect</a:t>
            </a:r>
            <a:r>
              <a:rPr lang="en-IE" sz="2100" dirty="0"/>
              <a:t>(25, 25, 50, 50);</a:t>
            </a:r>
          </a:p>
          <a:p>
            <a:pPr algn="l"/>
            <a:r>
              <a:rPr lang="en-IE" sz="2100" dirty="0"/>
              <a:t>}</a:t>
            </a:r>
          </a:p>
        </p:txBody>
      </p:sp>
      <p:sp>
        <p:nvSpPr>
          <p:cNvPr id="5" name="Rectangle 4"/>
          <p:cNvSpPr/>
          <p:nvPr/>
        </p:nvSpPr>
        <p:spPr>
          <a:xfrm>
            <a:off x="3791984" y="864656"/>
            <a:ext cx="4588870" cy="332398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2100" dirty="0"/>
              <a:t>void </a:t>
            </a:r>
            <a:r>
              <a:rPr lang="en-IE" sz="2100" b="1" dirty="0" err="1"/>
              <a:t>mousePressed</a:t>
            </a:r>
            <a:r>
              <a:rPr lang="en-IE" sz="2100" dirty="0"/>
              <a:t>(){</a:t>
            </a:r>
          </a:p>
          <a:p>
            <a:pPr algn="l"/>
            <a:r>
              <a:rPr lang="en-IE" sz="2100" dirty="0"/>
              <a:t>   if (</a:t>
            </a:r>
            <a:r>
              <a:rPr lang="en-IE" sz="2100" dirty="0" err="1"/>
              <a:t>mouseButton</a:t>
            </a:r>
            <a:r>
              <a:rPr lang="en-IE" sz="2100" dirty="0"/>
              <a:t> == LEFT) </a:t>
            </a:r>
          </a:p>
          <a:p>
            <a:pPr algn="l"/>
            <a:r>
              <a:rPr lang="en-IE" sz="2100" dirty="0"/>
              <a:t>       fill(0);       // black</a:t>
            </a:r>
          </a:p>
          <a:p>
            <a:pPr algn="l"/>
            <a:r>
              <a:rPr lang="en-IE" sz="2100" dirty="0"/>
              <a:t>   else if (</a:t>
            </a:r>
            <a:r>
              <a:rPr lang="en-IE" sz="2100" dirty="0" err="1"/>
              <a:t>mouseButton</a:t>
            </a:r>
            <a:r>
              <a:rPr lang="en-IE" sz="2100" dirty="0"/>
              <a:t> == RIGHT)</a:t>
            </a:r>
          </a:p>
          <a:p>
            <a:pPr algn="l"/>
            <a:r>
              <a:rPr lang="en-IE" sz="2100" dirty="0"/>
              <a:t>       fill(255);     // white </a:t>
            </a:r>
          </a:p>
          <a:p>
            <a:pPr algn="l"/>
            <a:r>
              <a:rPr lang="en-IE" sz="2100" dirty="0"/>
              <a:t>}</a:t>
            </a:r>
          </a:p>
          <a:p>
            <a:pPr algn="l"/>
            <a:endParaRPr lang="en-IE" sz="2100" dirty="0"/>
          </a:p>
          <a:p>
            <a:pPr algn="l"/>
            <a:r>
              <a:rPr lang="en-IE" sz="2100" dirty="0"/>
              <a:t>void </a:t>
            </a:r>
            <a:r>
              <a:rPr lang="en-IE" sz="2100" b="1" dirty="0" err="1"/>
              <a:t>mouseReleased</a:t>
            </a:r>
            <a:r>
              <a:rPr lang="en-IE" sz="2100" dirty="0"/>
              <a:t>(){</a:t>
            </a:r>
          </a:p>
          <a:p>
            <a:pPr algn="l"/>
            <a:r>
              <a:rPr lang="en-IE" sz="2100" dirty="0"/>
              <a:t>   fill(126); </a:t>
            </a:r>
          </a:p>
          <a:p>
            <a:pPr algn="l"/>
            <a:r>
              <a:rPr lang="en-IE" sz="2100" dirty="0"/>
              <a:t>}</a:t>
            </a:r>
          </a:p>
        </p:txBody>
      </p:sp>
      <p:sp>
        <p:nvSpPr>
          <p:cNvPr id="3" name="Footer Placeholder 2">
            <a:extLst>
              <a:ext uri="{FF2B5EF4-FFF2-40B4-BE49-F238E27FC236}">
                <a16:creationId xmlns:a16="http://schemas.microsoft.com/office/drawing/2014/main" id="{CF2AC34F-FC69-E9CA-A8C6-AAF8D7C58496}"/>
              </a:ext>
            </a:extLst>
          </p:cNvPr>
          <p:cNvSpPr>
            <a:spLocks noGrp="1"/>
          </p:cNvSpPr>
          <p:nvPr>
            <p:ph type="ftr" sz="quarter" idx="3"/>
          </p:nvPr>
        </p:nvSpPr>
        <p:spPr/>
        <p:txBody>
          <a:bodyPr/>
          <a:lstStyle/>
          <a:p>
            <a:r>
              <a:rPr lang="en-IE"/>
              <a:t>https://processing.org</a:t>
            </a:r>
            <a:endParaRPr lang="en-IE" dirty="0"/>
          </a:p>
        </p:txBody>
      </p:sp>
      <p:sp>
        <p:nvSpPr>
          <p:cNvPr id="6" name="Slide Number Placeholder 5">
            <a:extLst>
              <a:ext uri="{FF2B5EF4-FFF2-40B4-BE49-F238E27FC236}">
                <a16:creationId xmlns:a16="http://schemas.microsoft.com/office/drawing/2014/main" id="{4D7D928F-019C-2ED9-05DF-467E6F7CBD96}"/>
              </a:ext>
            </a:extLst>
          </p:cNvPr>
          <p:cNvSpPr>
            <a:spLocks noGrp="1"/>
          </p:cNvSpPr>
          <p:nvPr>
            <p:ph type="sldNum" sz="quarter" idx="2"/>
          </p:nvPr>
        </p:nvSpPr>
        <p:spPr/>
        <p:txBody>
          <a:bodyPr/>
          <a:lstStyle/>
          <a:p>
            <a:pPr lvl="0"/>
            <a:fld id="{86CB4B4D-7CA3-9044-876B-883B54F8677D}" type="slidenum">
              <a:rPr lang="en-IE" smtClean="0"/>
              <a:t>42</a:t>
            </a:fld>
            <a:endParaRPr lang="en-IE" dirty="0"/>
          </a:p>
        </p:txBody>
      </p:sp>
    </p:spTree>
    <p:extLst>
      <p:ext uri="{BB962C8B-B14F-4D97-AF65-F5344CB8AC3E}">
        <p14:creationId xmlns:p14="http://schemas.microsoft.com/office/powerpoint/2010/main" val="19642146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E" dirty="0"/>
              <a:t>Before            VS             After</a:t>
            </a:r>
          </a:p>
        </p:txBody>
      </p:sp>
      <p:sp>
        <p:nvSpPr>
          <p:cNvPr id="6" name="Rectangle 5">
            <a:extLst>
              <a:ext uri="{FF2B5EF4-FFF2-40B4-BE49-F238E27FC236}">
                <a16:creationId xmlns:a16="http://schemas.microsoft.com/office/drawing/2014/main" id="{797DD47D-D899-48DD-BF96-80F4E19C5CE3}"/>
              </a:ext>
            </a:extLst>
          </p:cNvPr>
          <p:cNvSpPr/>
          <p:nvPr/>
        </p:nvSpPr>
        <p:spPr>
          <a:xfrm>
            <a:off x="3891007" y="876158"/>
            <a:ext cx="2651930" cy="243008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688" dirty="0"/>
              <a:t>void </a:t>
            </a:r>
            <a:r>
              <a:rPr lang="en-IE" sz="1688" b="1" dirty="0"/>
              <a:t>setup</a:t>
            </a:r>
            <a:r>
              <a:rPr lang="en-IE" sz="1688" dirty="0"/>
              <a:t>() {</a:t>
            </a:r>
          </a:p>
          <a:p>
            <a:pPr algn="l"/>
            <a:r>
              <a:rPr lang="en-IE" sz="1688" dirty="0"/>
              <a:t>   size(100,100);</a:t>
            </a:r>
          </a:p>
          <a:p>
            <a:pPr algn="l"/>
            <a:r>
              <a:rPr lang="en-IE" sz="1688" dirty="0"/>
              <a:t>   background(204);</a:t>
            </a:r>
          </a:p>
          <a:p>
            <a:pPr algn="l"/>
            <a:r>
              <a:rPr lang="en-IE" sz="1688" dirty="0"/>
              <a:t>   fill(126); </a:t>
            </a:r>
          </a:p>
          <a:p>
            <a:pPr algn="l"/>
            <a:r>
              <a:rPr lang="en-IE" sz="1688" dirty="0"/>
              <a:t>}</a:t>
            </a:r>
          </a:p>
          <a:p>
            <a:pPr algn="l"/>
            <a:endParaRPr lang="en-IE" sz="1688" dirty="0"/>
          </a:p>
          <a:p>
            <a:pPr algn="l"/>
            <a:r>
              <a:rPr lang="en-IE" sz="1688" dirty="0"/>
              <a:t>void </a:t>
            </a:r>
            <a:r>
              <a:rPr lang="en-IE" sz="1688" b="1" dirty="0"/>
              <a:t>draw</a:t>
            </a:r>
            <a:r>
              <a:rPr lang="en-IE" sz="1688" dirty="0"/>
              <a:t>(){</a:t>
            </a:r>
          </a:p>
          <a:p>
            <a:pPr algn="l"/>
            <a:r>
              <a:rPr lang="en-IE" sz="1688" dirty="0"/>
              <a:t>   </a:t>
            </a:r>
            <a:r>
              <a:rPr lang="en-IE" sz="1688" dirty="0" err="1"/>
              <a:t>rect</a:t>
            </a:r>
            <a:r>
              <a:rPr lang="en-IE" sz="1688" dirty="0"/>
              <a:t>(25, 25, 50, 50);</a:t>
            </a:r>
          </a:p>
          <a:p>
            <a:pPr algn="l"/>
            <a:r>
              <a:rPr lang="en-IE" sz="1688" dirty="0"/>
              <a:t>}</a:t>
            </a:r>
          </a:p>
        </p:txBody>
      </p:sp>
      <p:sp>
        <p:nvSpPr>
          <p:cNvPr id="10" name="Rectangle 9">
            <a:extLst>
              <a:ext uri="{FF2B5EF4-FFF2-40B4-BE49-F238E27FC236}">
                <a16:creationId xmlns:a16="http://schemas.microsoft.com/office/drawing/2014/main" id="{5BDD20C3-52EE-4DAD-BAE1-78615CA8F498}"/>
              </a:ext>
            </a:extLst>
          </p:cNvPr>
          <p:cNvSpPr/>
          <p:nvPr/>
        </p:nvSpPr>
        <p:spPr>
          <a:xfrm>
            <a:off x="4116517" y="2247759"/>
            <a:ext cx="3734947" cy="268983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688" dirty="0"/>
              <a:t>void </a:t>
            </a:r>
            <a:r>
              <a:rPr lang="en-IE" sz="1688" b="1" dirty="0" err="1"/>
              <a:t>mousePressed</a:t>
            </a:r>
            <a:r>
              <a:rPr lang="en-IE" sz="1688" dirty="0"/>
              <a:t>(){</a:t>
            </a:r>
          </a:p>
          <a:p>
            <a:pPr algn="l"/>
            <a:r>
              <a:rPr lang="en-IE" sz="1688" dirty="0"/>
              <a:t>   if (</a:t>
            </a:r>
            <a:r>
              <a:rPr lang="en-IE" sz="1688" dirty="0" err="1"/>
              <a:t>mouseButton</a:t>
            </a:r>
            <a:r>
              <a:rPr lang="en-IE" sz="1688" dirty="0"/>
              <a:t> == LEFT) </a:t>
            </a:r>
          </a:p>
          <a:p>
            <a:pPr algn="l"/>
            <a:r>
              <a:rPr lang="en-IE" sz="1688" dirty="0"/>
              <a:t>       fill(0);       // black</a:t>
            </a:r>
          </a:p>
          <a:p>
            <a:pPr algn="l"/>
            <a:r>
              <a:rPr lang="en-IE" sz="1688" dirty="0"/>
              <a:t>   else if (</a:t>
            </a:r>
            <a:r>
              <a:rPr lang="en-IE" sz="1688" dirty="0" err="1"/>
              <a:t>mouseButton</a:t>
            </a:r>
            <a:r>
              <a:rPr lang="en-IE" sz="1688" dirty="0"/>
              <a:t> == RIGHT)</a:t>
            </a:r>
          </a:p>
          <a:p>
            <a:pPr algn="l"/>
            <a:r>
              <a:rPr lang="en-IE" sz="1688" dirty="0"/>
              <a:t>       fill(255);     // white </a:t>
            </a:r>
          </a:p>
          <a:p>
            <a:pPr algn="l"/>
            <a:r>
              <a:rPr lang="en-IE" sz="1688" dirty="0"/>
              <a:t>}</a:t>
            </a:r>
          </a:p>
          <a:p>
            <a:pPr algn="l"/>
            <a:endParaRPr lang="en-IE" sz="1688" dirty="0"/>
          </a:p>
          <a:p>
            <a:pPr algn="l"/>
            <a:r>
              <a:rPr lang="en-IE" sz="1688" dirty="0"/>
              <a:t>void </a:t>
            </a:r>
            <a:r>
              <a:rPr lang="en-IE" sz="1688" b="1" dirty="0" err="1"/>
              <a:t>mouseReleased</a:t>
            </a:r>
            <a:r>
              <a:rPr lang="en-IE" sz="1688" dirty="0"/>
              <a:t>(){</a:t>
            </a:r>
          </a:p>
          <a:p>
            <a:pPr algn="l"/>
            <a:r>
              <a:rPr lang="en-IE" sz="1688" dirty="0"/>
              <a:t>   fill(126); </a:t>
            </a:r>
          </a:p>
          <a:p>
            <a:pPr algn="l"/>
            <a:r>
              <a:rPr lang="en-IE" sz="1688" dirty="0"/>
              <a:t>}</a:t>
            </a:r>
          </a:p>
        </p:txBody>
      </p:sp>
      <p:pic>
        <p:nvPicPr>
          <p:cNvPr id="11" name="Picture 2">
            <a:extLst>
              <a:ext uri="{FF2B5EF4-FFF2-40B4-BE49-F238E27FC236}">
                <a16:creationId xmlns:a16="http://schemas.microsoft.com/office/drawing/2014/main" id="{3EB4AC20-FA85-42E7-9448-70DD10F0E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63" t="26935" r="17187" b="29168"/>
          <a:stretch/>
        </p:blipFill>
        <p:spPr bwMode="auto">
          <a:xfrm>
            <a:off x="458918" y="876158"/>
            <a:ext cx="3249350" cy="3143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Arrow Connector 7">
            <a:extLst>
              <a:ext uri="{FF2B5EF4-FFF2-40B4-BE49-F238E27FC236}">
                <a16:creationId xmlns:a16="http://schemas.microsoft.com/office/drawing/2014/main" id="{97C14B8D-6D26-438C-8FB8-194DDAA6753D}"/>
              </a:ext>
            </a:extLst>
          </p:cNvPr>
          <p:cNvCxnSpPr>
            <a:cxnSpLocks/>
          </p:cNvCxnSpPr>
          <p:nvPr/>
        </p:nvCxnSpPr>
        <p:spPr>
          <a:xfrm>
            <a:off x="3531794" y="2119781"/>
            <a:ext cx="718426" cy="77514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79317" y="1831493"/>
            <a:ext cx="2865700" cy="98776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12" name="Rectangle 11"/>
          <p:cNvSpPr/>
          <p:nvPr/>
        </p:nvSpPr>
        <p:spPr>
          <a:xfrm>
            <a:off x="4250220" y="2529247"/>
            <a:ext cx="3401864" cy="109966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3" name="Footer Placeholder 2">
            <a:extLst>
              <a:ext uri="{FF2B5EF4-FFF2-40B4-BE49-F238E27FC236}">
                <a16:creationId xmlns:a16="http://schemas.microsoft.com/office/drawing/2014/main" id="{930DC768-69C2-AD46-E96C-89B3A2B78FB8}"/>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59EABBDC-6916-6312-3F12-140547E1348D}"/>
              </a:ext>
            </a:extLst>
          </p:cNvPr>
          <p:cNvSpPr>
            <a:spLocks noGrp="1"/>
          </p:cNvSpPr>
          <p:nvPr>
            <p:ph type="sldNum" sz="quarter" idx="2"/>
          </p:nvPr>
        </p:nvSpPr>
        <p:spPr/>
        <p:txBody>
          <a:bodyPr/>
          <a:lstStyle/>
          <a:p>
            <a:pPr lvl="0"/>
            <a:fld id="{86CB4B4D-7CA3-9044-876B-883B54F8677D}" type="slidenum">
              <a:rPr lang="en-IE" smtClean="0"/>
              <a:t>43</a:t>
            </a:fld>
            <a:endParaRPr lang="en-IE" dirty="0"/>
          </a:p>
        </p:txBody>
      </p:sp>
    </p:spTree>
    <p:extLst>
      <p:ext uri="{BB962C8B-B14F-4D97-AF65-F5344CB8AC3E}">
        <p14:creationId xmlns:p14="http://schemas.microsoft.com/office/powerpoint/2010/main" val="38946159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0F1F58-A202-4BEA-3238-A0887F24FC49}"/>
              </a:ext>
            </a:extLst>
          </p:cNvPr>
          <p:cNvSpPr/>
          <p:nvPr/>
        </p:nvSpPr>
        <p:spPr>
          <a:xfrm>
            <a:off x="3891007" y="876158"/>
            <a:ext cx="2651930" cy="243008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688" dirty="0"/>
              <a:t>void </a:t>
            </a:r>
            <a:r>
              <a:rPr lang="en-IE" sz="1688" b="1" dirty="0"/>
              <a:t>setup</a:t>
            </a:r>
            <a:r>
              <a:rPr lang="en-IE" sz="1688" dirty="0"/>
              <a:t>() {</a:t>
            </a:r>
          </a:p>
          <a:p>
            <a:pPr algn="l"/>
            <a:r>
              <a:rPr lang="en-IE" sz="1688" dirty="0"/>
              <a:t>   size(100,100);</a:t>
            </a:r>
          </a:p>
          <a:p>
            <a:pPr algn="l"/>
            <a:r>
              <a:rPr lang="en-IE" sz="1688" dirty="0"/>
              <a:t>   background(204);</a:t>
            </a:r>
          </a:p>
          <a:p>
            <a:pPr algn="l"/>
            <a:r>
              <a:rPr lang="en-IE" sz="1688" dirty="0"/>
              <a:t>   fill(126); </a:t>
            </a:r>
          </a:p>
          <a:p>
            <a:pPr algn="l"/>
            <a:r>
              <a:rPr lang="en-IE" sz="1688" dirty="0"/>
              <a:t>}</a:t>
            </a:r>
          </a:p>
          <a:p>
            <a:pPr algn="l"/>
            <a:endParaRPr lang="en-IE" sz="1688" dirty="0"/>
          </a:p>
          <a:p>
            <a:pPr algn="l"/>
            <a:r>
              <a:rPr lang="en-IE" sz="1688" dirty="0"/>
              <a:t>void </a:t>
            </a:r>
            <a:r>
              <a:rPr lang="en-IE" sz="1688" b="1" dirty="0"/>
              <a:t>draw</a:t>
            </a:r>
            <a:r>
              <a:rPr lang="en-IE" sz="1688" dirty="0"/>
              <a:t>(){</a:t>
            </a:r>
          </a:p>
          <a:p>
            <a:pPr algn="l"/>
            <a:r>
              <a:rPr lang="en-IE" sz="1688" dirty="0"/>
              <a:t>   </a:t>
            </a:r>
            <a:r>
              <a:rPr lang="en-IE" sz="1688" dirty="0" err="1"/>
              <a:t>rect</a:t>
            </a:r>
            <a:r>
              <a:rPr lang="en-IE" sz="1688" dirty="0"/>
              <a:t>(25, 25, 50, 50);</a:t>
            </a:r>
          </a:p>
          <a:p>
            <a:pPr algn="l"/>
            <a:r>
              <a:rPr lang="en-IE" sz="1688" dirty="0"/>
              <a:t>}</a:t>
            </a:r>
          </a:p>
        </p:txBody>
      </p:sp>
      <p:sp>
        <p:nvSpPr>
          <p:cNvPr id="7" name="Rectangle 6">
            <a:extLst>
              <a:ext uri="{FF2B5EF4-FFF2-40B4-BE49-F238E27FC236}">
                <a16:creationId xmlns:a16="http://schemas.microsoft.com/office/drawing/2014/main" id="{6C0AB3A5-4BB9-35A8-FE74-8824D8C4A983}"/>
              </a:ext>
            </a:extLst>
          </p:cNvPr>
          <p:cNvSpPr/>
          <p:nvPr/>
        </p:nvSpPr>
        <p:spPr>
          <a:xfrm>
            <a:off x="4116517" y="2247759"/>
            <a:ext cx="3734947" cy="268983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688" dirty="0"/>
              <a:t>void </a:t>
            </a:r>
            <a:r>
              <a:rPr lang="en-IE" sz="1688" b="1" dirty="0" err="1"/>
              <a:t>mousePressed</a:t>
            </a:r>
            <a:r>
              <a:rPr lang="en-IE" sz="1688" dirty="0"/>
              <a:t>(){</a:t>
            </a:r>
          </a:p>
          <a:p>
            <a:pPr algn="l"/>
            <a:r>
              <a:rPr lang="en-IE" sz="1688" dirty="0"/>
              <a:t>   if (</a:t>
            </a:r>
            <a:r>
              <a:rPr lang="en-IE" sz="1688" dirty="0" err="1"/>
              <a:t>mouseButton</a:t>
            </a:r>
            <a:r>
              <a:rPr lang="en-IE" sz="1688" dirty="0"/>
              <a:t> == LEFT) </a:t>
            </a:r>
          </a:p>
          <a:p>
            <a:pPr algn="l"/>
            <a:r>
              <a:rPr lang="en-IE" sz="1688" dirty="0"/>
              <a:t>       fill(0);       // black</a:t>
            </a:r>
          </a:p>
          <a:p>
            <a:pPr algn="l"/>
            <a:r>
              <a:rPr lang="en-IE" sz="1688" dirty="0"/>
              <a:t>   else if (</a:t>
            </a:r>
            <a:r>
              <a:rPr lang="en-IE" sz="1688" dirty="0" err="1"/>
              <a:t>mouseButton</a:t>
            </a:r>
            <a:r>
              <a:rPr lang="en-IE" sz="1688" dirty="0"/>
              <a:t> == RIGHT)</a:t>
            </a:r>
          </a:p>
          <a:p>
            <a:pPr algn="l"/>
            <a:r>
              <a:rPr lang="en-IE" sz="1688" dirty="0"/>
              <a:t>       fill(255);     // white </a:t>
            </a:r>
          </a:p>
          <a:p>
            <a:pPr algn="l"/>
            <a:r>
              <a:rPr lang="en-IE" sz="1688" dirty="0"/>
              <a:t>}</a:t>
            </a:r>
          </a:p>
          <a:p>
            <a:pPr algn="l"/>
            <a:endParaRPr lang="en-IE" sz="1688" dirty="0"/>
          </a:p>
          <a:p>
            <a:pPr algn="l"/>
            <a:r>
              <a:rPr lang="en-IE" sz="1688" dirty="0"/>
              <a:t>void </a:t>
            </a:r>
            <a:r>
              <a:rPr lang="en-IE" sz="1688" b="1" dirty="0" err="1"/>
              <a:t>mouseReleased</a:t>
            </a:r>
            <a:r>
              <a:rPr lang="en-IE" sz="1688" dirty="0"/>
              <a:t>(){</a:t>
            </a:r>
          </a:p>
          <a:p>
            <a:pPr algn="l"/>
            <a:r>
              <a:rPr lang="en-IE" sz="1688" dirty="0"/>
              <a:t>   fill(126); </a:t>
            </a:r>
          </a:p>
          <a:p>
            <a:pPr algn="l"/>
            <a:r>
              <a:rPr lang="en-IE" sz="1688" dirty="0"/>
              <a:t>}</a:t>
            </a:r>
          </a:p>
        </p:txBody>
      </p:sp>
      <p:pic>
        <p:nvPicPr>
          <p:cNvPr id="14" name="Picture 2">
            <a:extLst>
              <a:ext uri="{FF2B5EF4-FFF2-40B4-BE49-F238E27FC236}">
                <a16:creationId xmlns:a16="http://schemas.microsoft.com/office/drawing/2014/main" id="{2AEE7897-3376-2FED-B5D2-C1DB28C0EA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63" t="26935" r="17187" b="29168"/>
          <a:stretch/>
        </p:blipFill>
        <p:spPr bwMode="auto">
          <a:xfrm>
            <a:off x="458918" y="876158"/>
            <a:ext cx="3249350" cy="31432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a:bodyPr>
          <a:lstStyle/>
          <a:p>
            <a:pPr algn="ctr"/>
            <a:r>
              <a:rPr lang="en-IE" dirty="0"/>
              <a:t>Before            VS             After</a:t>
            </a:r>
          </a:p>
        </p:txBody>
      </p:sp>
      <p:cxnSp>
        <p:nvCxnSpPr>
          <p:cNvPr id="8" name="Straight Arrow Connector 7">
            <a:extLst>
              <a:ext uri="{FF2B5EF4-FFF2-40B4-BE49-F238E27FC236}">
                <a16:creationId xmlns:a16="http://schemas.microsoft.com/office/drawing/2014/main" id="{97C14B8D-6D26-438C-8FB8-194DDAA6753D}"/>
              </a:ext>
            </a:extLst>
          </p:cNvPr>
          <p:cNvCxnSpPr>
            <a:cxnSpLocks/>
          </p:cNvCxnSpPr>
          <p:nvPr/>
        </p:nvCxnSpPr>
        <p:spPr>
          <a:xfrm>
            <a:off x="3509780" y="2278397"/>
            <a:ext cx="811312" cy="7985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44080" y="1820581"/>
            <a:ext cx="2865700" cy="98776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12" name="Rectangle 11"/>
          <p:cNvSpPr/>
          <p:nvPr/>
        </p:nvSpPr>
        <p:spPr>
          <a:xfrm>
            <a:off x="4321092" y="2544551"/>
            <a:ext cx="3296615" cy="106755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cxnSp>
        <p:nvCxnSpPr>
          <p:cNvPr id="13" name="Straight Arrow Connector 12">
            <a:extLst>
              <a:ext uri="{FF2B5EF4-FFF2-40B4-BE49-F238E27FC236}">
                <a16:creationId xmlns:a16="http://schemas.microsoft.com/office/drawing/2014/main" id="{97C14B8D-6D26-438C-8FB8-194DDAA6753D}"/>
              </a:ext>
            </a:extLst>
          </p:cNvPr>
          <p:cNvCxnSpPr>
            <a:cxnSpLocks/>
          </p:cNvCxnSpPr>
          <p:nvPr/>
        </p:nvCxnSpPr>
        <p:spPr>
          <a:xfrm>
            <a:off x="2076307" y="3247984"/>
            <a:ext cx="2116656" cy="10262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C14B8D-6D26-438C-8FB8-194DDAA6753D}"/>
              </a:ext>
            </a:extLst>
          </p:cNvPr>
          <p:cNvCxnSpPr>
            <a:cxnSpLocks/>
          </p:cNvCxnSpPr>
          <p:nvPr/>
        </p:nvCxnSpPr>
        <p:spPr>
          <a:xfrm flipV="1">
            <a:off x="2076307" y="1784100"/>
            <a:ext cx="2040210" cy="14678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C1D8B56-C431-37E5-5565-538043D971AB}"/>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C879E957-A06F-EF5C-7FB2-540994141350}"/>
              </a:ext>
            </a:extLst>
          </p:cNvPr>
          <p:cNvSpPr>
            <a:spLocks noGrp="1"/>
          </p:cNvSpPr>
          <p:nvPr>
            <p:ph type="sldNum" sz="quarter" idx="2"/>
          </p:nvPr>
        </p:nvSpPr>
        <p:spPr/>
        <p:txBody>
          <a:bodyPr/>
          <a:lstStyle/>
          <a:p>
            <a:pPr lvl="0"/>
            <a:fld id="{86CB4B4D-7CA3-9044-876B-883B54F8677D}" type="slidenum">
              <a:rPr lang="en-IE" smtClean="0"/>
              <a:t>44</a:t>
            </a:fld>
            <a:endParaRPr lang="en-IE" dirty="0"/>
          </a:p>
        </p:txBody>
      </p:sp>
    </p:spTree>
    <p:extLst>
      <p:ext uri="{BB962C8B-B14F-4D97-AF65-F5344CB8AC3E}">
        <p14:creationId xmlns:p14="http://schemas.microsoft.com/office/powerpoint/2010/main" val="33210183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90796" y="1058350"/>
            <a:ext cx="1670671" cy="293613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sp>
        <p:nvSpPr>
          <p:cNvPr id="2" name="Title 1"/>
          <p:cNvSpPr>
            <a:spLocks noGrp="1"/>
          </p:cNvSpPr>
          <p:nvPr>
            <p:ph type="title"/>
          </p:nvPr>
        </p:nvSpPr>
        <p:spPr/>
        <p:txBody>
          <a:bodyPr>
            <a:normAutofit/>
          </a:bodyPr>
          <a:lstStyle/>
          <a:p>
            <a:r>
              <a:rPr lang="en-IE" dirty="0"/>
              <a:t>Recap: Processing </a:t>
            </a:r>
            <a:r>
              <a:rPr lang="en-IE" b="1" dirty="0"/>
              <a:t>Example 3.8</a:t>
            </a:r>
          </a:p>
        </p:txBody>
      </p:sp>
      <p:sp>
        <p:nvSpPr>
          <p:cNvPr id="3" name="Content Placeholder 2"/>
          <p:cNvSpPr>
            <a:spLocks noGrp="1"/>
          </p:cNvSpPr>
          <p:nvPr>
            <p:ph idx="1"/>
          </p:nvPr>
        </p:nvSpPr>
        <p:spPr>
          <a:xfrm>
            <a:off x="449732" y="874514"/>
            <a:ext cx="4954870" cy="3394472"/>
          </a:xfrm>
        </p:spPr>
        <p:txBody>
          <a:bodyPr>
            <a:normAutofit fontScale="92500"/>
          </a:bodyPr>
          <a:lstStyle/>
          <a:p>
            <a:pPr marL="0" indent="0">
              <a:buNone/>
            </a:pPr>
            <a:r>
              <a:rPr lang="en-IE" dirty="0"/>
              <a:t>Functionality:</a:t>
            </a:r>
            <a:endParaRPr lang="en-IE" sz="1125" dirty="0"/>
          </a:p>
          <a:p>
            <a:pPr lvl="1">
              <a:buSzPct val="100000"/>
              <a:buFont typeface="Wingdings" pitchFamily="2" charset="2"/>
              <a:buChar char="q"/>
            </a:pPr>
            <a:r>
              <a:rPr lang="en-IE" sz="2100" dirty="0"/>
              <a:t>Draw a circle </a:t>
            </a:r>
            <a:br>
              <a:rPr lang="en-IE" sz="2100" dirty="0"/>
            </a:br>
            <a:r>
              <a:rPr lang="en-IE" sz="2100" dirty="0"/>
              <a:t>on the mouse (</a:t>
            </a:r>
            <a:r>
              <a:rPr lang="en-IE" sz="2100" dirty="0" err="1"/>
              <a:t>x,y</a:t>
            </a:r>
            <a:r>
              <a:rPr lang="en-IE" sz="2100" dirty="0"/>
              <a:t>) coordinates.</a:t>
            </a:r>
          </a:p>
          <a:p>
            <a:pPr lvl="1">
              <a:buSzPct val="100000"/>
              <a:buFont typeface="Wingdings" pitchFamily="2" charset="2"/>
              <a:buChar char="q"/>
            </a:pPr>
            <a:r>
              <a:rPr lang="en-IE" sz="2100" dirty="0"/>
              <a:t>Each time you </a:t>
            </a:r>
            <a:r>
              <a:rPr lang="en-IE" sz="2100" b="1" dirty="0"/>
              <a:t>move the mouse</a:t>
            </a:r>
            <a:r>
              <a:rPr lang="en-IE" sz="2100" dirty="0"/>
              <a:t>, </a:t>
            </a:r>
            <a:br>
              <a:rPr lang="en-IE" sz="2100" dirty="0"/>
            </a:br>
            <a:r>
              <a:rPr lang="en-IE" sz="2100" b="1" dirty="0"/>
              <a:t>draw a new circle</a:t>
            </a:r>
            <a:r>
              <a:rPr lang="en-IE" sz="2100" dirty="0"/>
              <a:t>.</a:t>
            </a:r>
          </a:p>
          <a:p>
            <a:pPr lvl="1">
              <a:buSzPct val="100000"/>
              <a:buFont typeface="Wingdings" pitchFamily="2" charset="2"/>
              <a:buChar char="q"/>
            </a:pPr>
            <a:r>
              <a:rPr lang="en-IE" sz="2100" dirty="0"/>
              <a:t>All the circles remain in the sketch </a:t>
            </a:r>
            <a:br>
              <a:rPr lang="en-IE" sz="2100" dirty="0"/>
            </a:br>
            <a:r>
              <a:rPr lang="en-IE" sz="2100" dirty="0"/>
              <a:t>until you press a mouse button.</a:t>
            </a:r>
          </a:p>
          <a:p>
            <a:pPr lvl="1">
              <a:buSzPct val="100000"/>
              <a:buFont typeface="Wingdings" pitchFamily="2" charset="2"/>
              <a:buChar char="q"/>
            </a:pPr>
            <a:r>
              <a:rPr lang="en-IE" sz="2100" dirty="0"/>
              <a:t>When you </a:t>
            </a:r>
            <a:r>
              <a:rPr lang="en-IE" sz="2100" b="1" dirty="0"/>
              <a:t>press a mouse button</a:t>
            </a:r>
            <a:r>
              <a:rPr lang="en-IE" sz="2100" dirty="0"/>
              <a:t>, </a:t>
            </a:r>
            <a:br>
              <a:rPr lang="en-IE" sz="2100" dirty="0"/>
            </a:br>
            <a:r>
              <a:rPr lang="en-IE" sz="2100" dirty="0"/>
              <a:t>the </a:t>
            </a:r>
            <a:r>
              <a:rPr lang="en-IE" sz="2100" b="1" dirty="0"/>
              <a:t>sketch is cleared </a:t>
            </a:r>
            <a:r>
              <a:rPr lang="en-IE" sz="2100" dirty="0"/>
              <a:t>and a single circle </a:t>
            </a:r>
            <a:br>
              <a:rPr lang="en-IE" sz="2100" dirty="0"/>
            </a:br>
            <a:r>
              <a:rPr lang="en-IE" sz="2100" dirty="0"/>
              <a:t>is drawn at the mouse (</a:t>
            </a:r>
            <a:r>
              <a:rPr lang="en-IE" sz="2100" dirty="0" err="1"/>
              <a:t>x,y</a:t>
            </a:r>
            <a:r>
              <a:rPr lang="en-IE" sz="2100" dirty="0"/>
              <a:t>) coordinates.</a:t>
            </a:r>
          </a:p>
        </p:txBody>
      </p:sp>
      <p:pic>
        <p:nvPicPr>
          <p:cNvPr id="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922" t="19030" r="26156" b="24254"/>
          <a:stretch/>
        </p:blipFill>
        <p:spPr bwMode="auto">
          <a:xfrm>
            <a:off x="6438886" y="2544250"/>
            <a:ext cx="1370869" cy="11839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188" t="19217" r="26156" b="24254"/>
          <a:stretch/>
        </p:blipFill>
        <p:spPr bwMode="auto">
          <a:xfrm>
            <a:off x="6442212" y="1229798"/>
            <a:ext cx="1370869" cy="11570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Footer Placeholder 3">
            <a:extLst>
              <a:ext uri="{FF2B5EF4-FFF2-40B4-BE49-F238E27FC236}">
                <a16:creationId xmlns:a16="http://schemas.microsoft.com/office/drawing/2014/main" id="{2491CCA6-A558-AAAA-B58F-536C52427728}"/>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FB5377CF-4D1B-5612-77EF-2E62E91777E8}"/>
              </a:ext>
            </a:extLst>
          </p:cNvPr>
          <p:cNvSpPr>
            <a:spLocks noGrp="1"/>
          </p:cNvSpPr>
          <p:nvPr>
            <p:ph type="sldNum" sz="quarter" idx="2"/>
          </p:nvPr>
        </p:nvSpPr>
        <p:spPr/>
        <p:txBody>
          <a:bodyPr/>
          <a:lstStyle/>
          <a:p>
            <a:pPr lvl="0"/>
            <a:fld id="{86CB4B4D-7CA3-9044-876B-883B54F8677D}" type="slidenum">
              <a:rPr lang="en-IE" smtClean="0"/>
              <a:t>45</a:t>
            </a:fld>
            <a:endParaRPr lang="en-IE" dirty="0"/>
          </a:p>
        </p:txBody>
      </p:sp>
    </p:spTree>
    <p:extLst>
      <p:ext uri="{BB962C8B-B14F-4D97-AF65-F5344CB8AC3E}">
        <p14:creationId xmlns:p14="http://schemas.microsoft.com/office/powerpoint/2010/main" val="9791547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D4329C47-12EB-196B-B1A7-C5D5481E9B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4" t="26921" r="27537" b="29819"/>
          <a:stretch/>
        </p:blipFill>
        <p:spPr bwMode="auto">
          <a:xfrm>
            <a:off x="461497" y="929010"/>
            <a:ext cx="3240405" cy="3086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IE" dirty="0"/>
              <a:t>Recap: Processing Example 3.8</a:t>
            </a:r>
          </a:p>
        </p:txBody>
      </p:sp>
      <p:sp>
        <p:nvSpPr>
          <p:cNvPr id="3" name="Rectangle 2"/>
          <p:cNvSpPr/>
          <p:nvPr/>
        </p:nvSpPr>
        <p:spPr>
          <a:xfrm>
            <a:off x="5275416" y="4278021"/>
            <a:ext cx="3002309" cy="253916"/>
          </a:xfrm>
          <a:prstGeom prst="rect">
            <a:avLst/>
          </a:prstGeom>
        </p:spPr>
        <p:txBody>
          <a:bodyPr wrap="square">
            <a:spAutoFit/>
          </a:bodyPr>
          <a:lstStyle/>
          <a:p>
            <a:pPr algn="r"/>
            <a:r>
              <a:rPr lang="en-IE" sz="1050" dirty="0">
                <a:hlinkClick r:id="rId4"/>
              </a:rPr>
              <a:t>https://processing.org/tutorials/interactivity/</a:t>
            </a:r>
            <a:r>
              <a:rPr lang="en-IE" sz="1050" dirty="0"/>
              <a:t> </a:t>
            </a:r>
          </a:p>
        </p:txBody>
      </p:sp>
      <p:sp>
        <p:nvSpPr>
          <p:cNvPr id="12" name="Rectangle 11">
            <a:extLst>
              <a:ext uri="{FF2B5EF4-FFF2-40B4-BE49-F238E27FC236}">
                <a16:creationId xmlns:a16="http://schemas.microsoft.com/office/drawing/2014/main" id="{91760791-D55B-4AD6-9642-89FCF03AA17E}"/>
              </a:ext>
            </a:extLst>
          </p:cNvPr>
          <p:cNvSpPr/>
          <p:nvPr/>
        </p:nvSpPr>
        <p:spPr>
          <a:xfrm>
            <a:off x="630532" y="2245739"/>
            <a:ext cx="1730666" cy="66289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4" name="Footer Placeholder 3">
            <a:extLst>
              <a:ext uri="{FF2B5EF4-FFF2-40B4-BE49-F238E27FC236}">
                <a16:creationId xmlns:a16="http://schemas.microsoft.com/office/drawing/2014/main" id="{DC8FF4E3-F276-16CF-270E-57B1C22524AC}"/>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D3335D80-B026-22DF-5132-8B618F5EF2CA}"/>
              </a:ext>
            </a:extLst>
          </p:cNvPr>
          <p:cNvSpPr>
            <a:spLocks noGrp="1"/>
          </p:cNvSpPr>
          <p:nvPr>
            <p:ph type="sldNum" sz="quarter" idx="2"/>
          </p:nvPr>
        </p:nvSpPr>
        <p:spPr/>
        <p:txBody>
          <a:bodyPr/>
          <a:lstStyle/>
          <a:p>
            <a:pPr lvl="0"/>
            <a:fld id="{86CB4B4D-7CA3-9044-876B-883B54F8677D}" type="slidenum">
              <a:rPr lang="en-IE" smtClean="0"/>
              <a:t>46</a:t>
            </a:fld>
            <a:endParaRPr lang="en-IE" dirty="0"/>
          </a:p>
        </p:txBody>
      </p:sp>
      <p:sp>
        <p:nvSpPr>
          <p:cNvPr id="6" name="Rectangle 5">
            <a:extLst>
              <a:ext uri="{FF2B5EF4-FFF2-40B4-BE49-F238E27FC236}">
                <a16:creationId xmlns:a16="http://schemas.microsoft.com/office/drawing/2014/main" id="{40346B37-A74C-2AEF-7D5D-3B016F8D549F}"/>
              </a:ext>
            </a:extLst>
          </p:cNvPr>
          <p:cNvSpPr/>
          <p:nvPr/>
        </p:nvSpPr>
        <p:spPr>
          <a:xfrm>
            <a:off x="6290796" y="1058350"/>
            <a:ext cx="1670671" cy="293613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688"/>
          </a:p>
        </p:txBody>
      </p:sp>
      <p:pic>
        <p:nvPicPr>
          <p:cNvPr id="7" name="Picture 3">
            <a:extLst>
              <a:ext uri="{FF2B5EF4-FFF2-40B4-BE49-F238E27FC236}">
                <a16:creationId xmlns:a16="http://schemas.microsoft.com/office/drawing/2014/main" id="{6043C282-89B1-2801-9138-9728CA71F9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922" t="19030" r="26156" b="24254"/>
          <a:stretch/>
        </p:blipFill>
        <p:spPr bwMode="auto">
          <a:xfrm>
            <a:off x="6438886" y="2544250"/>
            <a:ext cx="1370869" cy="118393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2">
            <a:extLst>
              <a:ext uri="{FF2B5EF4-FFF2-40B4-BE49-F238E27FC236}">
                <a16:creationId xmlns:a16="http://schemas.microsoft.com/office/drawing/2014/main" id="{386CA806-2353-2C34-F0E7-10F8FC78268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188" t="19217" r="26156" b="24254"/>
          <a:stretch/>
        </p:blipFill>
        <p:spPr bwMode="auto">
          <a:xfrm>
            <a:off x="6442212" y="1229798"/>
            <a:ext cx="1370869" cy="11570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52947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E" dirty="0"/>
              <a:t>Before            VS             After</a:t>
            </a:r>
          </a:p>
        </p:txBody>
      </p:sp>
      <p:pic>
        <p:nvPicPr>
          <p:cNvPr id="7" name="Picture 2">
            <a:extLst>
              <a:ext uri="{FF2B5EF4-FFF2-40B4-BE49-F238E27FC236}">
                <a16:creationId xmlns:a16="http://schemas.microsoft.com/office/drawing/2014/main" id="{5DBE1AF6-8766-4E59-B0D6-3DFB311B7F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4" t="26921" r="27537" b="29819"/>
          <a:stretch/>
        </p:blipFill>
        <p:spPr bwMode="auto">
          <a:xfrm>
            <a:off x="461497" y="929010"/>
            <a:ext cx="3240405" cy="3086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2" name="Rectangle 11">
            <a:extLst>
              <a:ext uri="{FF2B5EF4-FFF2-40B4-BE49-F238E27FC236}">
                <a16:creationId xmlns:a16="http://schemas.microsoft.com/office/drawing/2014/main" id="{03A1CB48-873A-448B-8466-CB90A4C423AF}"/>
              </a:ext>
            </a:extLst>
          </p:cNvPr>
          <p:cNvSpPr/>
          <p:nvPr/>
        </p:nvSpPr>
        <p:spPr>
          <a:xfrm>
            <a:off x="4061947" y="1031969"/>
            <a:ext cx="3940772" cy="294959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1688" dirty="0"/>
              <a:t>void </a:t>
            </a:r>
            <a:r>
              <a:rPr lang="en-IE" sz="1688" b="1" dirty="0"/>
              <a:t>setup</a:t>
            </a:r>
            <a:r>
              <a:rPr lang="en-IE" sz="1688" dirty="0"/>
              <a:t>() </a:t>
            </a:r>
          </a:p>
          <a:p>
            <a:pPr algn="l"/>
            <a:r>
              <a:rPr lang="en-IE" sz="1688" dirty="0"/>
              <a:t>{</a:t>
            </a:r>
          </a:p>
          <a:p>
            <a:pPr algn="l"/>
            <a:r>
              <a:rPr lang="en-IE" sz="1688" dirty="0"/>
              <a:t>  size(500,400);</a:t>
            </a:r>
          </a:p>
          <a:p>
            <a:pPr algn="l"/>
            <a:r>
              <a:rPr lang="en-IE" sz="1688" dirty="0"/>
              <a:t>  background(0);</a:t>
            </a:r>
          </a:p>
          <a:p>
            <a:pPr algn="l"/>
            <a:r>
              <a:rPr lang="en-IE" sz="1688" dirty="0"/>
              <a:t>  stroke(255);</a:t>
            </a:r>
          </a:p>
          <a:p>
            <a:pPr algn="l"/>
            <a:r>
              <a:rPr lang="en-IE" sz="1688" dirty="0"/>
              <a:t>  fill(45,45,45); </a:t>
            </a:r>
          </a:p>
          <a:p>
            <a:pPr algn="l"/>
            <a:r>
              <a:rPr lang="en-IE" sz="1688" dirty="0"/>
              <a:t>}</a:t>
            </a:r>
          </a:p>
          <a:p>
            <a:pPr algn="l"/>
            <a:endParaRPr lang="en-IE" sz="1688" dirty="0"/>
          </a:p>
          <a:p>
            <a:pPr algn="l"/>
            <a:r>
              <a:rPr lang="en-IE" sz="1688" dirty="0"/>
              <a:t>void </a:t>
            </a:r>
            <a:r>
              <a:rPr lang="en-IE" sz="1688" b="1" dirty="0"/>
              <a:t>draw</a:t>
            </a:r>
            <a:r>
              <a:rPr lang="en-IE" sz="1688" dirty="0"/>
              <a:t>(){</a:t>
            </a:r>
          </a:p>
          <a:p>
            <a:pPr algn="l"/>
            <a:r>
              <a:rPr lang="en-IE" sz="1688" dirty="0"/>
              <a:t>   ellipse(</a:t>
            </a:r>
            <a:r>
              <a:rPr lang="en-IE" sz="1688" dirty="0" err="1"/>
              <a:t>mouseX</a:t>
            </a:r>
            <a:r>
              <a:rPr lang="en-IE" sz="1688" dirty="0"/>
              <a:t>, </a:t>
            </a:r>
            <a:r>
              <a:rPr lang="en-IE" sz="1688" dirty="0" err="1"/>
              <a:t>mouseY</a:t>
            </a:r>
            <a:r>
              <a:rPr lang="en-IE" sz="1688" dirty="0"/>
              <a:t>, 100, 100);</a:t>
            </a:r>
          </a:p>
          <a:p>
            <a:pPr algn="l"/>
            <a:r>
              <a:rPr lang="en-IE" sz="1688" dirty="0"/>
              <a:t>}</a:t>
            </a:r>
          </a:p>
        </p:txBody>
      </p:sp>
      <p:sp>
        <p:nvSpPr>
          <p:cNvPr id="13" name="Rectangle 12">
            <a:extLst>
              <a:ext uri="{FF2B5EF4-FFF2-40B4-BE49-F238E27FC236}">
                <a16:creationId xmlns:a16="http://schemas.microsoft.com/office/drawing/2014/main" id="{9A816A07-580A-486D-81F3-B9EE8452D7D8}"/>
              </a:ext>
            </a:extLst>
          </p:cNvPr>
          <p:cNvSpPr/>
          <p:nvPr/>
        </p:nvSpPr>
        <p:spPr>
          <a:xfrm>
            <a:off x="4975702" y="3743881"/>
            <a:ext cx="188595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a:r>
              <a:rPr lang="en-IE" sz="1500" dirty="0"/>
              <a:t>void </a:t>
            </a:r>
            <a:r>
              <a:rPr lang="en-IE" sz="1500" b="1" dirty="0" err="1"/>
              <a:t>mousePressed</a:t>
            </a:r>
            <a:r>
              <a:rPr lang="en-IE" sz="1500" dirty="0"/>
              <a:t>(){</a:t>
            </a:r>
          </a:p>
          <a:p>
            <a:pPr algn="l"/>
            <a:r>
              <a:rPr lang="en-IE" sz="1500" dirty="0"/>
              <a:t>   background(0);</a:t>
            </a:r>
          </a:p>
          <a:p>
            <a:pPr algn="l"/>
            <a:r>
              <a:rPr lang="en-IE" sz="1500" dirty="0"/>
              <a:t>}</a:t>
            </a:r>
          </a:p>
        </p:txBody>
      </p:sp>
      <p:sp>
        <p:nvSpPr>
          <p:cNvPr id="6" name="Donut 5"/>
          <p:cNvSpPr/>
          <p:nvPr/>
        </p:nvSpPr>
        <p:spPr>
          <a:xfrm>
            <a:off x="3886888" y="2641666"/>
            <a:ext cx="3940772" cy="2190731"/>
          </a:xfrm>
          <a:prstGeom prst="donut">
            <a:avLst>
              <a:gd name="adj" fmla="val 1203"/>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GB" sz="1688">
              <a:solidFill>
                <a:schemeClr val="tx1"/>
              </a:solidFill>
            </a:endParaRPr>
          </a:p>
        </p:txBody>
      </p:sp>
      <p:cxnSp>
        <p:nvCxnSpPr>
          <p:cNvPr id="8" name="Straight Arrow Connector 7">
            <a:extLst>
              <a:ext uri="{FF2B5EF4-FFF2-40B4-BE49-F238E27FC236}">
                <a16:creationId xmlns:a16="http://schemas.microsoft.com/office/drawing/2014/main" id="{97C14B8D-6D26-438C-8FB8-194DDAA6753D}"/>
              </a:ext>
            </a:extLst>
          </p:cNvPr>
          <p:cNvCxnSpPr>
            <a:cxnSpLocks/>
          </p:cNvCxnSpPr>
          <p:nvPr/>
        </p:nvCxnSpPr>
        <p:spPr>
          <a:xfrm>
            <a:off x="2361197" y="2571750"/>
            <a:ext cx="2499561" cy="134632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30531" y="2245740"/>
            <a:ext cx="1730666" cy="66289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66737" rtl="0"/>
            <a:endParaRPr lang="en-IE" sz="1688"/>
          </a:p>
        </p:txBody>
      </p:sp>
      <p:sp>
        <p:nvSpPr>
          <p:cNvPr id="3" name="Footer Placeholder 2">
            <a:extLst>
              <a:ext uri="{FF2B5EF4-FFF2-40B4-BE49-F238E27FC236}">
                <a16:creationId xmlns:a16="http://schemas.microsoft.com/office/drawing/2014/main" id="{62A9ABCE-09E2-55B8-7E00-4415AD80D9CB}"/>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E6597CF9-C4D6-E801-1A62-55128B99489A}"/>
              </a:ext>
            </a:extLst>
          </p:cNvPr>
          <p:cNvSpPr>
            <a:spLocks noGrp="1"/>
          </p:cNvSpPr>
          <p:nvPr>
            <p:ph type="sldNum" sz="quarter" idx="2"/>
          </p:nvPr>
        </p:nvSpPr>
        <p:spPr/>
        <p:txBody>
          <a:bodyPr/>
          <a:lstStyle/>
          <a:p>
            <a:pPr lvl="0"/>
            <a:fld id="{86CB4B4D-7CA3-9044-876B-883B54F8677D}" type="slidenum">
              <a:rPr lang="en-IE" smtClean="0"/>
              <a:t>47</a:t>
            </a:fld>
            <a:endParaRPr lang="en-IE" dirty="0"/>
          </a:p>
        </p:txBody>
      </p:sp>
    </p:spTree>
    <p:extLst>
      <p:ext uri="{BB962C8B-B14F-4D97-AF65-F5344CB8AC3E}">
        <p14:creationId xmlns:p14="http://schemas.microsoft.com/office/powerpoint/2010/main" val="2782871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772401" cy="761815"/>
          </a:xfrm>
        </p:spPr>
        <p:txBody>
          <a:bodyPr/>
          <a:lstStyle/>
          <a:p>
            <a:r>
              <a:rPr lang="en-IE" dirty="0"/>
              <a:t>Questions?</a:t>
            </a:r>
          </a:p>
        </p:txBody>
      </p:sp>
      <p:pic>
        <p:nvPicPr>
          <p:cNvPr id="3074"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543050"/>
            <a:ext cx="3257550" cy="263210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BB3DA33-6A55-3F7B-CB2A-2A3E2DC274A4}"/>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2AEF5F5A-01DD-FA49-FBC6-527C89ACD1AD}"/>
              </a:ext>
            </a:extLst>
          </p:cNvPr>
          <p:cNvSpPr>
            <a:spLocks noGrp="1"/>
          </p:cNvSpPr>
          <p:nvPr>
            <p:ph type="sldNum" sz="quarter" idx="2"/>
          </p:nvPr>
        </p:nvSpPr>
        <p:spPr/>
        <p:txBody>
          <a:bodyPr/>
          <a:lstStyle/>
          <a:p>
            <a:pPr lvl="0"/>
            <a:fld id="{86CB4B4D-7CA3-9044-876B-883B54F8677D}" type="slidenum">
              <a:rPr lang="en-IE" smtClean="0"/>
              <a:t>48</a:t>
            </a:fld>
            <a:endParaRPr lang="en-IE" dirty="0"/>
          </a:p>
        </p:txBody>
      </p:sp>
    </p:spTree>
    <p:extLst>
      <p:ext uri="{BB962C8B-B14F-4D97-AF65-F5344CB8AC3E}">
        <p14:creationId xmlns:p14="http://schemas.microsoft.com/office/powerpoint/2010/main" val="10335498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7772401" cy="761815"/>
          </a:xfrm>
        </p:spPr>
        <p:txBody>
          <a:bodyPr/>
          <a:lstStyle/>
          <a:p>
            <a:r>
              <a:rPr lang="en-IE" dirty="0"/>
              <a:t>References</a:t>
            </a:r>
          </a:p>
        </p:txBody>
      </p:sp>
      <p:sp>
        <p:nvSpPr>
          <p:cNvPr id="3" name="Content Placeholder 2"/>
          <p:cNvSpPr>
            <a:spLocks noGrp="1"/>
          </p:cNvSpPr>
          <p:nvPr>
            <p:ph idx="1"/>
          </p:nvPr>
        </p:nvSpPr>
        <p:spPr/>
        <p:txBody>
          <a:bodyPr/>
          <a:lstStyle/>
          <a:p>
            <a:r>
              <a:rPr lang="en-IE" dirty="0" err="1"/>
              <a:t>Reas</a:t>
            </a:r>
            <a:r>
              <a:rPr lang="en-IE" dirty="0"/>
              <a:t>, C. &amp; Fry, B. (2014) Processing – A Programming Handbook for Visual Designers and Artists, 2</a:t>
            </a:r>
            <a:r>
              <a:rPr lang="en-IE" baseline="30000" dirty="0"/>
              <a:t>nd</a:t>
            </a:r>
            <a:r>
              <a:rPr lang="en-IE" dirty="0"/>
              <a:t> Edition, MIT Press, London.</a:t>
            </a:r>
          </a:p>
          <a:p>
            <a:endParaRPr lang="en-IE" dirty="0"/>
          </a:p>
        </p:txBody>
      </p:sp>
      <p:sp>
        <p:nvSpPr>
          <p:cNvPr id="4" name="Footer Placeholder 3">
            <a:extLst>
              <a:ext uri="{FF2B5EF4-FFF2-40B4-BE49-F238E27FC236}">
                <a16:creationId xmlns:a16="http://schemas.microsoft.com/office/drawing/2014/main" id="{F99B39ED-8593-7F43-D541-258F68ECFDB6}"/>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6A9B856B-831A-1D02-7BFF-9E0748AFABAD}"/>
              </a:ext>
            </a:extLst>
          </p:cNvPr>
          <p:cNvSpPr>
            <a:spLocks noGrp="1"/>
          </p:cNvSpPr>
          <p:nvPr>
            <p:ph type="sldNum" sz="quarter" idx="2"/>
          </p:nvPr>
        </p:nvSpPr>
        <p:spPr/>
        <p:txBody>
          <a:bodyPr/>
          <a:lstStyle/>
          <a:p>
            <a:pPr lvl="0"/>
            <a:fld id="{86CB4B4D-7CA3-9044-876B-883B54F8677D}" type="slidenum">
              <a:rPr lang="en-IE" smtClean="0"/>
              <a:t>49</a:t>
            </a:fld>
            <a:endParaRPr lang="en-IE" dirty="0"/>
          </a:p>
        </p:txBody>
      </p:sp>
    </p:spTree>
    <p:extLst>
      <p:ext uri="{BB962C8B-B14F-4D97-AF65-F5344CB8AC3E}">
        <p14:creationId xmlns:p14="http://schemas.microsoft.com/office/powerpoint/2010/main" val="1912980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 SIDE NOTE</a:t>
            </a:r>
          </a:p>
        </p:txBody>
      </p:sp>
      <p:sp>
        <p:nvSpPr>
          <p:cNvPr id="5" name="Content Placeholder 4"/>
          <p:cNvSpPr>
            <a:spLocks noGrp="1"/>
          </p:cNvSpPr>
          <p:nvPr>
            <p:ph idx="1"/>
          </p:nvPr>
        </p:nvSpPr>
        <p:spPr/>
        <p:txBody>
          <a:bodyPr>
            <a:normAutofit fontScale="92500" lnSpcReduction="10000"/>
          </a:bodyPr>
          <a:lstStyle/>
          <a:p>
            <a:r>
              <a:rPr lang="en-IE" sz="2800" dirty="0"/>
              <a:t>The term </a:t>
            </a:r>
            <a:r>
              <a:rPr lang="en-IE" sz="2800" dirty="0">
                <a:solidFill>
                  <a:srgbClr val="FF0000"/>
                </a:solidFill>
              </a:rPr>
              <a:t>function</a:t>
            </a:r>
            <a:r>
              <a:rPr lang="en-IE" sz="2800" dirty="0"/>
              <a:t> is used in Processing e.g. line(), fill(), etc.</a:t>
            </a:r>
          </a:p>
          <a:p>
            <a:endParaRPr lang="en-IE" sz="2800" dirty="0"/>
          </a:p>
          <a:p>
            <a:r>
              <a:rPr lang="en-IE" sz="2800" dirty="0"/>
              <a:t>The term </a:t>
            </a:r>
            <a:r>
              <a:rPr lang="en-IE" sz="2800" dirty="0">
                <a:solidFill>
                  <a:srgbClr val="FF0000"/>
                </a:solidFill>
              </a:rPr>
              <a:t>method</a:t>
            </a:r>
            <a:r>
              <a:rPr lang="en-IE" sz="2800" dirty="0"/>
              <a:t> is used in Java. </a:t>
            </a:r>
          </a:p>
          <a:p>
            <a:endParaRPr lang="en-IE" sz="2800" dirty="0"/>
          </a:p>
          <a:p>
            <a:r>
              <a:rPr lang="en-IE" sz="2800" dirty="0"/>
              <a:t>As this course is primarily about learning the Java language, we are planning on using the word </a:t>
            </a:r>
            <a:r>
              <a:rPr lang="en-IE" sz="2800" dirty="0">
                <a:solidFill>
                  <a:srgbClr val="FF0000"/>
                </a:solidFill>
              </a:rPr>
              <a:t>method</a:t>
            </a:r>
            <a:r>
              <a:rPr lang="en-IE" sz="2800" dirty="0"/>
              <a:t> instead of </a:t>
            </a:r>
            <a:r>
              <a:rPr lang="en-IE" sz="2800" dirty="0">
                <a:solidFill>
                  <a:srgbClr val="FF0000"/>
                </a:solidFill>
              </a:rPr>
              <a:t>function</a:t>
            </a:r>
            <a:r>
              <a:rPr lang="en-IE" sz="2800" dirty="0"/>
              <a:t> from now on.</a:t>
            </a:r>
          </a:p>
          <a:p>
            <a:endParaRPr lang="en-IE" sz="2800" dirty="0"/>
          </a:p>
          <a:p>
            <a:r>
              <a:rPr lang="en-IE" sz="2800" dirty="0"/>
              <a:t>BUT – they are interchangeable  </a:t>
            </a:r>
            <a:r>
              <a:rPr lang="en-IE" sz="2800" dirty="0">
                <a:sym typeface="Wingdings" pitchFamily="2" charset="2"/>
              </a:rPr>
              <a:t></a:t>
            </a:r>
            <a:endParaRPr lang="en-IE" sz="2800" dirty="0"/>
          </a:p>
        </p:txBody>
      </p:sp>
      <p:sp>
        <p:nvSpPr>
          <p:cNvPr id="3" name="Footer Placeholder 2">
            <a:extLst>
              <a:ext uri="{FF2B5EF4-FFF2-40B4-BE49-F238E27FC236}">
                <a16:creationId xmlns:a16="http://schemas.microsoft.com/office/drawing/2014/main" id="{0ED61CBD-49D9-7E4D-203D-8A6BE617FD9B}"/>
              </a:ext>
            </a:extLst>
          </p:cNvPr>
          <p:cNvSpPr>
            <a:spLocks noGrp="1"/>
          </p:cNvSpPr>
          <p:nvPr>
            <p:ph type="ftr" sz="quarter" idx="3"/>
          </p:nvPr>
        </p:nvSpPr>
        <p:spPr/>
        <p:txBody>
          <a:bodyPr/>
          <a:lstStyle/>
          <a:p>
            <a:r>
              <a:rPr lang="en-IE"/>
              <a:t>https://processing.org</a:t>
            </a:r>
            <a:endParaRPr lang="en-IE" dirty="0"/>
          </a:p>
        </p:txBody>
      </p:sp>
      <p:sp>
        <p:nvSpPr>
          <p:cNvPr id="4" name="Slide Number Placeholder 3">
            <a:extLst>
              <a:ext uri="{FF2B5EF4-FFF2-40B4-BE49-F238E27FC236}">
                <a16:creationId xmlns:a16="http://schemas.microsoft.com/office/drawing/2014/main" id="{B6ECE24D-72E3-E0BA-19CA-01DDACF51A55}"/>
              </a:ext>
            </a:extLst>
          </p:cNvPr>
          <p:cNvSpPr>
            <a:spLocks noGrp="1"/>
          </p:cNvSpPr>
          <p:nvPr>
            <p:ph type="sldNum" sz="quarter" idx="2"/>
          </p:nvPr>
        </p:nvSpPr>
        <p:spPr/>
        <p:txBody>
          <a:bodyPr/>
          <a:lstStyle/>
          <a:p>
            <a:pPr lvl="0"/>
            <a:fld id="{86CB4B4D-7CA3-9044-876B-883B54F8677D}" type="slidenum">
              <a:rPr lang="en-IE" smtClean="0"/>
              <a:t>5</a:t>
            </a:fld>
            <a:endParaRPr lang="en-IE" dirty="0"/>
          </a:p>
        </p:txBody>
      </p:sp>
    </p:spTree>
    <p:extLst>
      <p:ext uri="{BB962C8B-B14F-4D97-AF65-F5344CB8AC3E}">
        <p14:creationId xmlns:p14="http://schemas.microsoft.com/office/powerpoint/2010/main" val="40712967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3;&#10;&#13;&#10;Description automatically generated">
            <a:extLst>
              <a:ext uri="{FF2B5EF4-FFF2-40B4-BE49-F238E27FC236}">
                <a16:creationId xmlns:a16="http://schemas.microsoft.com/office/drawing/2014/main" id="{64886AB6-DCB6-9645-8125-CA11F57910D5}"/>
              </a:ext>
            </a:extLst>
          </p:cNvPr>
          <p:cNvPicPr>
            <a:picLocks noChangeAspect="1"/>
          </p:cNvPicPr>
          <p:nvPr/>
        </p:nvPicPr>
        <p:blipFill rotWithShape="1">
          <a:blip r:embed="rId2">
            <a:extLst>
              <a:ext uri="{28A0092B-C50C-407E-A947-70E740481C1C}">
                <a14:useLocalDpi xmlns:a14="http://schemas.microsoft.com/office/drawing/2010/main" val="0"/>
              </a:ext>
            </a:extLst>
          </a:blip>
          <a:srcRect t="1662" r="1" b="1"/>
          <a:stretch/>
        </p:blipFill>
        <p:spPr>
          <a:xfrm>
            <a:off x="1347374" y="473974"/>
            <a:ext cx="5821443" cy="4007299"/>
          </a:xfrm>
          <a:custGeom>
            <a:avLst/>
            <a:gdLst>
              <a:gd name="connsiteX0" fmla="*/ 3025687 w 7761924"/>
              <a:gd name="connsiteY0" fmla="*/ 76 h 5343065"/>
              <a:gd name="connsiteX1" fmla="*/ 3372722 w 7761924"/>
              <a:gd name="connsiteY1" fmla="*/ 16088 h 5343065"/>
              <a:gd name="connsiteX2" fmla="*/ 7761924 w 7761924"/>
              <a:gd name="connsiteY2" fmla="*/ 3316816 h 5343065"/>
              <a:gd name="connsiteX3" fmla="*/ 3701109 w 7761924"/>
              <a:gd name="connsiteY3" fmla="*/ 5320611 h 5343065"/>
              <a:gd name="connsiteX4" fmla="*/ 36290 w 7761924"/>
              <a:gd name="connsiteY4" fmla="*/ 2696959 h 5343065"/>
              <a:gd name="connsiteX5" fmla="*/ 3025687 w 7761924"/>
              <a:gd name="connsiteY5" fmla="*/ 76 h 534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solidFill>
            <a:srgbClr val="FDE111"/>
          </a:solidFill>
          <a:ln>
            <a:noFill/>
          </a:ln>
        </p:spPr>
      </p:pic>
      <p:sp>
        <p:nvSpPr>
          <p:cNvPr id="2" name="Footer Placeholder 1">
            <a:extLst>
              <a:ext uri="{FF2B5EF4-FFF2-40B4-BE49-F238E27FC236}">
                <a16:creationId xmlns:a16="http://schemas.microsoft.com/office/drawing/2014/main" id="{CCEEA231-6D6B-5147-A9A7-1A48939EBD30}"/>
              </a:ext>
            </a:extLst>
          </p:cNvPr>
          <p:cNvSpPr>
            <a:spLocks noGrp="1"/>
          </p:cNvSpPr>
          <p:nvPr>
            <p:ph type="ftr" sz="quarter" idx="11"/>
          </p:nvPr>
        </p:nvSpPr>
        <p:spPr/>
        <p:txBody>
          <a:bodyPr/>
          <a:lstStyle/>
          <a:p>
            <a:r>
              <a:rPr lang="en-IE"/>
              <a:t>https://processing.org</a:t>
            </a:r>
            <a:endParaRPr lang="en-IE" dirty="0"/>
          </a:p>
        </p:txBody>
      </p:sp>
      <p:pic>
        <p:nvPicPr>
          <p:cNvPr id="7" name="Picture 6" descr="A close up of a toy&#13;&#10;&#13;&#10;Description automatically generated">
            <a:extLst>
              <a:ext uri="{FF2B5EF4-FFF2-40B4-BE49-F238E27FC236}">
                <a16:creationId xmlns:a16="http://schemas.microsoft.com/office/drawing/2014/main" id="{2D47C071-A929-7E49-8327-BB4D84AA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971" y="4095032"/>
            <a:ext cx="628034" cy="772482"/>
          </a:xfrm>
          <a:prstGeom prst="rect">
            <a:avLst/>
          </a:prstGeom>
        </p:spPr>
      </p:pic>
      <p:sp>
        <p:nvSpPr>
          <p:cNvPr id="9" name="Rectangle 8">
            <a:extLst>
              <a:ext uri="{FF2B5EF4-FFF2-40B4-BE49-F238E27FC236}">
                <a16:creationId xmlns:a16="http://schemas.microsoft.com/office/drawing/2014/main" id="{879B5407-EB5B-AF48-8192-C2BB3AEC3F33}"/>
              </a:ext>
            </a:extLst>
          </p:cNvPr>
          <p:cNvSpPr/>
          <p:nvPr/>
        </p:nvSpPr>
        <p:spPr>
          <a:xfrm>
            <a:off x="11" y="4902399"/>
            <a:ext cx="9143989" cy="241102"/>
          </a:xfrm>
          <a:prstGeom prst="rect">
            <a:avLst/>
          </a:prstGeom>
          <a:solidFill>
            <a:srgbClr val="0368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69025A5-5106-3945-8404-F8F73E40F972}"/>
              </a:ext>
            </a:extLst>
          </p:cNvPr>
          <p:cNvSpPr/>
          <p:nvPr/>
        </p:nvSpPr>
        <p:spPr>
          <a:xfrm>
            <a:off x="21" y="4867339"/>
            <a:ext cx="9143978" cy="35060"/>
          </a:xfrm>
          <a:prstGeom prst="rect">
            <a:avLst/>
          </a:prstGeom>
          <a:solidFill>
            <a:srgbClr val="1F33A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Arc 4">
            <a:extLst>
              <a:ext uri="{FF2B5EF4-FFF2-40B4-BE49-F238E27FC236}">
                <a16:creationId xmlns:a16="http://schemas.microsoft.com/office/drawing/2014/main" id="{E905818B-C982-6824-2D72-82CAA50EB15F}"/>
              </a:ext>
            </a:extLst>
          </p:cNvPr>
          <p:cNvSpPr/>
          <p:nvPr/>
        </p:nvSpPr>
        <p:spPr>
          <a:xfrm>
            <a:off x="3119770" y="255925"/>
            <a:ext cx="4825046" cy="4363451"/>
          </a:xfrm>
          <a:custGeom>
            <a:avLst/>
            <a:gdLst>
              <a:gd name="connsiteX0" fmla="*/ 2412523 w 4825046"/>
              <a:gd name="connsiteY0" fmla="*/ 0 h 4363451"/>
              <a:gd name="connsiteX1" fmla="*/ 4825046 w 4825046"/>
              <a:gd name="connsiteY1" fmla="*/ 2181726 h 4363451"/>
              <a:gd name="connsiteX2" fmla="*/ 4294291 w 4825046"/>
              <a:gd name="connsiteY2" fmla="*/ 2181726 h 4363451"/>
              <a:gd name="connsiteX3" fmla="*/ 3835912 w 4825046"/>
              <a:gd name="connsiteY3" fmla="*/ 2181726 h 4363451"/>
              <a:gd name="connsiteX4" fmla="*/ 3401657 w 4825046"/>
              <a:gd name="connsiteY4" fmla="*/ 2181726 h 4363451"/>
              <a:gd name="connsiteX5" fmla="*/ 2895028 w 4825046"/>
              <a:gd name="connsiteY5" fmla="*/ 2181726 h 4363451"/>
              <a:gd name="connsiteX6" fmla="*/ 2412523 w 4825046"/>
              <a:gd name="connsiteY6" fmla="*/ 2181726 h 4363451"/>
              <a:gd name="connsiteX7" fmla="*/ 2412523 w 4825046"/>
              <a:gd name="connsiteY7" fmla="*/ 1592660 h 4363451"/>
              <a:gd name="connsiteX8" fmla="*/ 2412523 w 4825046"/>
              <a:gd name="connsiteY8" fmla="*/ 1003594 h 4363451"/>
              <a:gd name="connsiteX9" fmla="*/ 2412523 w 4825046"/>
              <a:gd name="connsiteY9" fmla="*/ 0 h 4363451"/>
              <a:gd name="connsiteX0" fmla="*/ 2412523 w 4825046"/>
              <a:gd name="connsiteY0" fmla="*/ 0 h 4363451"/>
              <a:gd name="connsiteX1" fmla="*/ 4825046 w 4825046"/>
              <a:gd name="connsiteY1" fmla="*/ 2181726 h 4363451"/>
            </a:gdLst>
            <a:ahLst/>
            <a:cxnLst>
              <a:cxn ang="0">
                <a:pos x="connsiteX0" y="connsiteY0"/>
              </a:cxn>
              <a:cxn ang="0">
                <a:pos x="connsiteX1" y="connsiteY1"/>
              </a:cxn>
            </a:cxnLst>
            <a:rect l="l" t="t" r="r" b="b"/>
            <a:pathLst>
              <a:path w="4825046" h="4363451" stroke="0" extrusionOk="0">
                <a:moveTo>
                  <a:pt x="2412523" y="0"/>
                </a:moveTo>
                <a:cubicBezTo>
                  <a:pt x="3628794" y="-71631"/>
                  <a:pt x="4778611" y="994220"/>
                  <a:pt x="4825046" y="2181726"/>
                </a:cubicBezTo>
                <a:cubicBezTo>
                  <a:pt x="4648381" y="2216667"/>
                  <a:pt x="4555722" y="2178687"/>
                  <a:pt x="4294291" y="2181726"/>
                </a:cubicBezTo>
                <a:cubicBezTo>
                  <a:pt x="4032860" y="2184765"/>
                  <a:pt x="3930079" y="2128263"/>
                  <a:pt x="3835912" y="2181726"/>
                </a:cubicBezTo>
                <a:cubicBezTo>
                  <a:pt x="3741745" y="2235189"/>
                  <a:pt x="3611727" y="2130904"/>
                  <a:pt x="3401657" y="2181726"/>
                </a:cubicBezTo>
                <a:cubicBezTo>
                  <a:pt x="3191588" y="2232548"/>
                  <a:pt x="3023759" y="2129332"/>
                  <a:pt x="2895028" y="2181726"/>
                </a:cubicBezTo>
                <a:cubicBezTo>
                  <a:pt x="2766297" y="2234120"/>
                  <a:pt x="2573145" y="2144605"/>
                  <a:pt x="2412523" y="2181726"/>
                </a:cubicBezTo>
                <a:cubicBezTo>
                  <a:pt x="2399089" y="2048791"/>
                  <a:pt x="2438220" y="1759814"/>
                  <a:pt x="2412523" y="1592660"/>
                </a:cubicBezTo>
                <a:cubicBezTo>
                  <a:pt x="2386826" y="1425506"/>
                  <a:pt x="2428532" y="1262217"/>
                  <a:pt x="2412523" y="1003594"/>
                </a:cubicBezTo>
                <a:cubicBezTo>
                  <a:pt x="2396514" y="744971"/>
                  <a:pt x="2425062" y="317837"/>
                  <a:pt x="2412523" y="0"/>
                </a:cubicBezTo>
                <a:close/>
              </a:path>
              <a:path w="4825046" h="4363451" fill="none" extrusionOk="0">
                <a:moveTo>
                  <a:pt x="2412523" y="0"/>
                </a:moveTo>
                <a:cubicBezTo>
                  <a:pt x="3893069" y="220530"/>
                  <a:pt x="4841856" y="1150891"/>
                  <a:pt x="4825046" y="2181726"/>
                </a:cubicBezTo>
              </a:path>
              <a:path w="4825046" h="4363451" fill="none" stroke="0" extrusionOk="0">
                <a:moveTo>
                  <a:pt x="2412523" y="0"/>
                </a:moveTo>
                <a:cubicBezTo>
                  <a:pt x="3594218" y="-24376"/>
                  <a:pt x="4991083" y="1112579"/>
                  <a:pt x="4825046" y="2181726"/>
                </a:cubicBezTo>
              </a:path>
            </a:pathLst>
          </a:custGeom>
          <a:ln w="161925">
            <a:extLst>
              <a:ext uri="{C807C97D-BFC1-408E-A445-0C87EB9F89A2}">
                <ask:lineSketchStyleProps xmlns:ask="http://schemas.microsoft.com/office/drawing/2018/sketchyshapes" sd="1219033472">
                  <a:prstGeom prst="arc">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6" name="Arc 5">
            <a:extLst>
              <a:ext uri="{FF2B5EF4-FFF2-40B4-BE49-F238E27FC236}">
                <a16:creationId xmlns:a16="http://schemas.microsoft.com/office/drawing/2014/main" id="{0E12D8E3-B5EB-1F63-44BF-C8DFC4B7792B}"/>
              </a:ext>
            </a:extLst>
          </p:cNvPr>
          <p:cNvSpPr/>
          <p:nvPr/>
        </p:nvSpPr>
        <p:spPr>
          <a:xfrm rot="10800000">
            <a:off x="1199184" y="241101"/>
            <a:ext cx="4825046" cy="4363451"/>
          </a:xfrm>
          <a:custGeom>
            <a:avLst/>
            <a:gdLst>
              <a:gd name="connsiteX0" fmla="*/ 2412523 w 4825046"/>
              <a:gd name="connsiteY0" fmla="*/ 0 h 4363451"/>
              <a:gd name="connsiteX1" fmla="*/ 4825046 w 4825046"/>
              <a:gd name="connsiteY1" fmla="*/ 2181726 h 4363451"/>
              <a:gd name="connsiteX2" fmla="*/ 4294291 w 4825046"/>
              <a:gd name="connsiteY2" fmla="*/ 2181726 h 4363451"/>
              <a:gd name="connsiteX3" fmla="*/ 3835912 w 4825046"/>
              <a:gd name="connsiteY3" fmla="*/ 2181726 h 4363451"/>
              <a:gd name="connsiteX4" fmla="*/ 3401657 w 4825046"/>
              <a:gd name="connsiteY4" fmla="*/ 2181726 h 4363451"/>
              <a:gd name="connsiteX5" fmla="*/ 2895028 w 4825046"/>
              <a:gd name="connsiteY5" fmla="*/ 2181726 h 4363451"/>
              <a:gd name="connsiteX6" fmla="*/ 2412523 w 4825046"/>
              <a:gd name="connsiteY6" fmla="*/ 2181726 h 4363451"/>
              <a:gd name="connsiteX7" fmla="*/ 2412523 w 4825046"/>
              <a:gd name="connsiteY7" fmla="*/ 1592660 h 4363451"/>
              <a:gd name="connsiteX8" fmla="*/ 2412523 w 4825046"/>
              <a:gd name="connsiteY8" fmla="*/ 1003594 h 4363451"/>
              <a:gd name="connsiteX9" fmla="*/ 2412523 w 4825046"/>
              <a:gd name="connsiteY9" fmla="*/ 0 h 4363451"/>
              <a:gd name="connsiteX0" fmla="*/ 2412523 w 4825046"/>
              <a:gd name="connsiteY0" fmla="*/ 0 h 4363451"/>
              <a:gd name="connsiteX1" fmla="*/ 4825046 w 4825046"/>
              <a:gd name="connsiteY1" fmla="*/ 2181726 h 4363451"/>
            </a:gdLst>
            <a:ahLst/>
            <a:cxnLst>
              <a:cxn ang="0">
                <a:pos x="connsiteX0" y="connsiteY0"/>
              </a:cxn>
              <a:cxn ang="0">
                <a:pos x="connsiteX1" y="connsiteY1"/>
              </a:cxn>
            </a:cxnLst>
            <a:rect l="l" t="t" r="r" b="b"/>
            <a:pathLst>
              <a:path w="4825046" h="4363451" stroke="0" extrusionOk="0">
                <a:moveTo>
                  <a:pt x="2412523" y="0"/>
                </a:moveTo>
                <a:cubicBezTo>
                  <a:pt x="3628794" y="-71631"/>
                  <a:pt x="4778611" y="994220"/>
                  <a:pt x="4825046" y="2181726"/>
                </a:cubicBezTo>
                <a:cubicBezTo>
                  <a:pt x="4648381" y="2216667"/>
                  <a:pt x="4555722" y="2178687"/>
                  <a:pt x="4294291" y="2181726"/>
                </a:cubicBezTo>
                <a:cubicBezTo>
                  <a:pt x="4032860" y="2184765"/>
                  <a:pt x="3930079" y="2128263"/>
                  <a:pt x="3835912" y="2181726"/>
                </a:cubicBezTo>
                <a:cubicBezTo>
                  <a:pt x="3741745" y="2235189"/>
                  <a:pt x="3611727" y="2130904"/>
                  <a:pt x="3401657" y="2181726"/>
                </a:cubicBezTo>
                <a:cubicBezTo>
                  <a:pt x="3191588" y="2232548"/>
                  <a:pt x="3023759" y="2129332"/>
                  <a:pt x="2895028" y="2181726"/>
                </a:cubicBezTo>
                <a:cubicBezTo>
                  <a:pt x="2766297" y="2234120"/>
                  <a:pt x="2573145" y="2144605"/>
                  <a:pt x="2412523" y="2181726"/>
                </a:cubicBezTo>
                <a:cubicBezTo>
                  <a:pt x="2399089" y="2048791"/>
                  <a:pt x="2438220" y="1759814"/>
                  <a:pt x="2412523" y="1592660"/>
                </a:cubicBezTo>
                <a:cubicBezTo>
                  <a:pt x="2386826" y="1425506"/>
                  <a:pt x="2428532" y="1262217"/>
                  <a:pt x="2412523" y="1003594"/>
                </a:cubicBezTo>
                <a:cubicBezTo>
                  <a:pt x="2396514" y="744971"/>
                  <a:pt x="2425062" y="317837"/>
                  <a:pt x="2412523" y="0"/>
                </a:cubicBezTo>
                <a:close/>
              </a:path>
              <a:path w="4825046" h="4363451" fill="none" extrusionOk="0">
                <a:moveTo>
                  <a:pt x="2412523" y="0"/>
                </a:moveTo>
                <a:cubicBezTo>
                  <a:pt x="3893069" y="220530"/>
                  <a:pt x="4841856" y="1150891"/>
                  <a:pt x="4825046" y="2181726"/>
                </a:cubicBezTo>
              </a:path>
              <a:path w="4825046" h="4363451" fill="none" stroke="0" extrusionOk="0">
                <a:moveTo>
                  <a:pt x="2412523" y="0"/>
                </a:moveTo>
                <a:cubicBezTo>
                  <a:pt x="3594218" y="-24376"/>
                  <a:pt x="4991083" y="1112579"/>
                  <a:pt x="4825046" y="2181726"/>
                </a:cubicBezTo>
              </a:path>
            </a:pathLst>
          </a:custGeom>
          <a:ln w="161925">
            <a:extLst>
              <a:ext uri="{C807C97D-BFC1-408E-A445-0C87EB9F89A2}">
                <ask:lineSketchStyleProps xmlns:ask="http://schemas.microsoft.com/office/drawing/2018/sketchyshapes" sd="1219033472">
                  <a:prstGeom prst="arc">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Slide Number Placeholder 11">
            <a:extLst>
              <a:ext uri="{FF2B5EF4-FFF2-40B4-BE49-F238E27FC236}">
                <a16:creationId xmlns:a16="http://schemas.microsoft.com/office/drawing/2014/main" id="{4BA07139-B4B0-117B-EC27-2D34964457A0}"/>
              </a:ext>
            </a:extLst>
          </p:cNvPr>
          <p:cNvSpPr>
            <a:spLocks noGrp="1"/>
          </p:cNvSpPr>
          <p:nvPr>
            <p:ph type="sldNum" sz="quarter" idx="10"/>
          </p:nvPr>
        </p:nvSpPr>
        <p:spPr/>
        <p:txBody>
          <a:bodyPr/>
          <a:lstStyle/>
          <a:p>
            <a:fld id="{86CB4B4D-7CA3-9044-876B-883B54F8677D}" type="slidenum">
              <a:rPr lang="en-US" smtClean="0"/>
              <a:pPr/>
              <a:t>50</a:t>
            </a:fld>
            <a:endParaRPr lang="en-US" dirty="0"/>
          </a:p>
        </p:txBody>
      </p:sp>
    </p:spTree>
    <p:extLst>
      <p:ext uri="{BB962C8B-B14F-4D97-AF65-F5344CB8AC3E}">
        <p14:creationId xmlns:p14="http://schemas.microsoft.com/office/powerpoint/2010/main" val="37246852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Recap: Methods in Processing</a:t>
            </a:r>
          </a:p>
        </p:txBody>
      </p:sp>
      <p:sp>
        <p:nvSpPr>
          <p:cNvPr id="3" name="Content Placeholder 2"/>
          <p:cNvSpPr>
            <a:spLocks noGrp="1"/>
          </p:cNvSpPr>
          <p:nvPr>
            <p:ph idx="1"/>
          </p:nvPr>
        </p:nvSpPr>
        <p:spPr>
          <a:xfrm>
            <a:off x="395536" y="843558"/>
            <a:ext cx="8455856" cy="4299943"/>
          </a:xfrm>
        </p:spPr>
        <p:txBody>
          <a:bodyPr>
            <a:normAutofit/>
          </a:bodyPr>
          <a:lstStyle/>
          <a:p>
            <a:r>
              <a:rPr lang="en-IE" sz="2800" dirty="0"/>
              <a:t>Processing comes with several </a:t>
            </a:r>
            <a:r>
              <a:rPr lang="en-IE" sz="2800" b="1" dirty="0">
                <a:solidFill>
                  <a:srgbClr val="0368FF"/>
                </a:solidFill>
              </a:rPr>
              <a:t>pre-written methods</a:t>
            </a:r>
            <a:r>
              <a:rPr lang="en-IE" sz="2800" b="1" dirty="0"/>
              <a:t> </a:t>
            </a:r>
            <a:r>
              <a:rPr lang="en-IE" sz="2800" dirty="0"/>
              <a:t>that we can use. </a:t>
            </a:r>
          </a:p>
          <a:p>
            <a:r>
              <a:rPr lang="en-IE" sz="2800" dirty="0"/>
              <a:t>A method comprises a </a:t>
            </a:r>
            <a:r>
              <a:rPr lang="en-IE" sz="2800" b="1" dirty="0"/>
              <a:t>set of instructions </a:t>
            </a:r>
            <a:r>
              <a:rPr lang="en-IE" sz="2800" dirty="0"/>
              <a:t>that performs some task. </a:t>
            </a:r>
          </a:p>
          <a:p>
            <a:r>
              <a:rPr lang="en-IE" sz="2800" dirty="0"/>
              <a:t>When we invoke the method, it performs the task.</a:t>
            </a:r>
          </a:p>
          <a:p>
            <a:r>
              <a:rPr lang="en-IE" sz="2800" dirty="0"/>
              <a:t>Some methods we have used already are:  </a:t>
            </a:r>
            <a:br>
              <a:rPr lang="en-IE" sz="2800" dirty="0"/>
            </a:br>
            <a:r>
              <a:rPr lang="en-IE" sz="2800" dirty="0"/>
              <a:t>	</a:t>
            </a:r>
            <a:r>
              <a:rPr lang="en-IE" sz="2800" b="1" dirty="0" err="1"/>
              <a:t>rect</a:t>
            </a:r>
            <a:r>
              <a:rPr lang="en-IE" sz="2800" b="1" dirty="0"/>
              <a:t>, ellipse, stroke, line, fill, etc</a:t>
            </a:r>
            <a:r>
              <a:rPr lang="en-IE" sz="2800" dirty="0"/>
              <a:t>.</a:t>
            </a:r>
          </a:p>
        </p:txBody>
      </p:sp>
      <p:sp>
        <p:nvSpPr>
          <p:cNvPr id="4" name="Footer Placeholder 3">
            <a:extLst>
              <a:ext uri="{FF2B5EF4-FFF2-40B4-BE49-F238E27FC236}">
                <a16:creationId xmlns:a16="http://schemas.microsoft.com/office/drawing/2014/main" id="{985FF40A-0CAA-6832-58CC-388C997FAC03}"/>
              </a:ext>
            </a:extLst>
          </p:cNvPr>
          <p:cNvSpPr>
            <a:spLocks noGrp="1"/>
          </p:cNvSpPr>
          <p:nvPr>
            <p:ph type="ftr" sz="quarter" idx="3"/>
          </p:nvPr>
        </p:nvSpPr>
        <p:spPr/>
        <p:txBody>
          <a:bodyPr/>
          <a:lstStyle/>
          <a:p>
            <a:r>
              <a:rPr lang="en-IE"/>
              <a:t>https://processing.org</a:t>
            </a:r>
            <a:endParaRPr lang="en-IE" dirty="0"/>
          </a:p>
        </p:txBody>
      </p:sp>
      <p:sp>
        <p:nvSpPr>
          <p:cNvPr id="5" name="Slide Number Placeholder 4">
            <a:extLst>
              <a:ext uri="{FF2B5EF4-FFF2-40B4-BE49-F238E27FC236}">
                <a16:creationId xmlns:a16="http://schemas.microsoft.com/office/drawing/2014/main" id="{B5391735-9FC6-1EFE-61FF-6FD8DD943971}"/>
              </a:ext>
            </a:extLst>
          </p:cNvPr>
          <p:cNvSpPr>
            <a:spLocks noGrp="1"/>
          </p:cNvSpPr>
          <p:nvPr>
            <p:ph type="sldNum" sz="quarter" idx="2"/>
          </p:nvPr>
        </p:nvSpPr>
        <p:spPr/>
        <p:txBody>
          <a:bodyPr/>
          <a:lstStyle/>
          <a:p>
            <a:pPr lvl="0"/>
            <a:fld id="{86CB4B4D-7CA3-9044-876B-883B54F8677D}" type="slidenum">
              <a:rPr lang="en-IE" smtClean="0"/>
              <a:t>6</a:t>
            </a:fld>
            <a:endParaRPr lang="en-IE" dirty="0"/>
          </a:p>
        </p:txBody>
      </p:sp>
    </p:spTree>
    <p:extLst>
      <p:ext uri="{BB962C8B-B14F-4D97-AF65-F5344CB8AC3E}">
        <p14:creationId xmlns:p14="http://schemas.microsoft.com/office/powerpoint/2010/main" val="5738007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Recap: Methods in Processing</a:t>
            </a:r>
          </a:p>
        </p:txBody>
      </p:sp>
      <p:sp>
        <p:nvSpPr>
          <p:cNvPr id="3" name="Content Placeholder 2"/>
          <p:cNvSpPr>
            <a:spLocks noGrp="1"/>
          </p:cNvSpPr>
          <p:nvPr>
            <p:ph idx="1"/>
          </p:nvPr>
        </p:nvSpPr>
        <p:spPr>
          <a:xfrm>
            <a:off x="395536" y="842702"/>
            <a:ext cx="8455856" cy="857250"/>
          </a:xfrm>
        </p:spPr>
        <p:txBody>
          <a:bodyPr>
            <a:noAutofit/>
          </a:bodyPr>
          <a:lstStyle/>
          <a:p>
            <a:r>
              <a:rPr lang="en-IE" sz="2800" dirty="0"/>
              <a:t>We have also </a:t>
            </a:r>
            <a:r>
              <a:rPr lang="en-IE" sz="2800" b="1" dirty="0"/>
              <a:t>written</a:t>
            </a:r>
            <a:r>
              <a:rPr lang="en-IE" sz="2800" dirty="0"/>
              <a:t> two methods to animate our drawings:</a:t>
            </a:r>
          </a:p>
        </p:txBody>
      </p:sp>
      <p:sp>
        <p:nvSpPr>
          <p:cNvPr id="4" name="Rectangle 3">
            <a:extLst>
              <a:ext uri="{FF2B5EF4-FFF2-40B4-BE49-F238E27FC236}">
                <a16:creationId xmlns:a16="http://schemas.microsoft.com/office/drawing/2014/main" id="{0EA06194-8FBB-4FA1-91F0-E750CEC8A662}"/>
              </a:ext>
            </a:extLst>
          </p:cNvPr>
          <p:cNvSpPr/>
          <p:nvPr/>
        </p:nvSpPr>
        <p:spPr>
          <a:xfrm>
            <a:off x="1083593" y="1823942"/>
            <a:ext cx="7374608" cy="1692771"/>
          </a:xfrm>
          <a:prstGeom prst="rect">
            <a:avLst/>
          </a:prstGeom>
        </p:spPr>
        <p:txBody>
          <a:bodyPr wrap="square">
            <a:spAutoFit/>
          </a:bodyPr>
          <a:lstStyle/>
          <a:p>
            <a:pPr marL="557213" lvl="1" indent="-214313" algn="l">
              <a:buFont typeface="Arial" panose="020B0604020202020204" pitchFamily="34" charset="0"/>
              <a:buChar char="•"/>
            </a:pPr>
            <a:r>
              <a:rPr lang="en-IE" sz="2400" dirty="0">
                <a:solidFill>
                  <a:srgbClr val="FF0000"/>
                </a:solidFill>
              </a:rPr>
              <a:t>void </a:t>
            </a:r>
            <a:r>
              <a:rPr lang="en-IE" sz="2400" b="1" dirty="0">
                <a:solidFill>
                  <a:srgbClr val="FF0000"/>
                </a:solidFill>
              </a:rPr>
              <a:t>setup</a:t>
            </a:r>
            <a:r>
              <a:rPr lang="en-IE" sz="2400" dirty="0">
                <a:solidFill>
                  <a:srgbClr val="FF0000"/>
                </a:solidFill>
              </a:rPr>
              <a:t>()</a:t>
            </a:r>
            <a:endParaRPr lang="en-IE" sz="2400" dirty="0"/>
          </a:p>
          <a:p>
            <a:pPr marL="900113" lvl="2" indent="-214313" algn="l">
              <a:buFont typeface="Arial" panose="020B0604020202020204" pitchFamily="34" charset="0"/>
              <a:buChar char="•"/>
            </a:pPr>
            <a:r>
              <a:rPr lang="en-IE" sz="2000" dirty="0"/>
              <a:t>automatically called once when the program starts and should not be called again.  </a:t>
            </a:r>
          </a:p>
          <a:p>
            <a:pPr marL="900113" lvl="2" indent="-214313" algn="l">
              <a:buFont typeface="Arial" panose="020B0604020202020204" pitchFamily="34" charset="0"/>
              <a:buChar char="•"/>
            </a:pPr>
            <a:r>
              <a:rPr lang="en-IE" sz="2000" dirty="0"/>
              <a:t>It typically sets up your display window </a:t>
            </a:r>
            <a:br>
              <a:rPr lang="en-IE" sz="2000" dirty="0"/>
            </a:br>
            <a:r>
              <a:rPr lang="en-IE" sz="2000" dirty="0"/>
              <a:t>e.g. screen size, background colour. </a:t>
            </a:r>
          </a:p>
        </p:txBody>
      </p:sp>
      <p:sp>
        <p:nvSpPr>
          <p:cNvPr id="5" name="Rectangle 4">
            <a:extLst>
              <a:ext uri="{FF2B5EF4-FFF2-40B4-BE49-F238E27FC236}">
                <a16:creationId xmlns:a16="http://schemas.microsoft.com/office/drawing/2014/main" id="{0F9CE7D7-7AAA-45AF-BF70-92F3A909E8AA}"/>
              </a:ext>
            </a:extLst>
          </p:cNvPr>
          <p:cNvSpPr/>
          <p:nvPr/>
        </p:nvSpPr>
        <p:spPr>
          <a:xfrm>
            <a:off x="1083593" y="3524284"/>
            <a:ext cx="7173439" cy="1077218"/>
          </a:xfrm>
          <a:prstGeom prst="rect">
            <a:avLst/>
          </a:prstGeom>
        </p:spPr>
        <p:txBody>
          <a:bodyPr wrap="square">
            <a:spAutoFit/>
          </a:bodyPr>
          <a:lstStyle/>
          <a:p>
            <a:pPr marL="557213" lvl="1" indent="-214313" algn="l">
              <a:buFont typeface="Arial" panose="020B0604020202020204" pitchFamily="34" charset="0"/>
              <a:buChar char="•"/>
            </a:pPr>
            <a:r>
              <a:rPr lang="en-IE" sz="2400" dirty="0">
                <a:solidFill>
                  <a:srgbClr val="FF0000"/>
                </a:solidFill>
              </a:rPr>
              <a:t>void </a:t>
            </a:r>
            <a:r>
              <a:rPr lang="en-IE" sz="2400" b="1" dirty="0">
                <a:solidFill>
                  <a:srgbClr val="FF0000"/>
                </a:solidFill>
              </a:rPr>
              <a:t>draw</a:t>
            </a:r>
            <a:r>
              <a:rPr lang="en-IE" sz="2400" dirty="0">
                <a:solidFill>
                  <a:srgbClr val="FF0000"/>
                </a:solidFill>
              </a:rPr>
              <a:t>()</a:t>
            </a:r>
            <a:endParaRPr lang="en-IE" sz="2400" dirty="0"/>
          </a:p>
          <a:p>
            <a:pPr marL="900113" lvl="2" indent="-214313" algn="l">
              <a:buFont typeface="Arial" panose="020B0604020202020204" pitchFamily="34" charset="0"/>
              <a:buChar char="•"/>
            </a:pPr>
            <a:r>
              <a:rPr lang="en-IE" sz="2000" dirty="0"/>
              <a:t>automatically called straight after the setup() call.</a:t>
            </a:r>
          </a:p>
          <a:p>
            <a:pPr marL="900113" lvl="2" indent="-214313" algn="l">
              <a:buFont typeface="Arial" panose="020B0604020202020204" pitchFamily="34" charset="0"/>
              <a:buChar char="•"/>
            </a:pPr>
            <a:r>
              <a:rPr lang="en-IE" sz="2000" dirty="0"/>
              <a:t>It continuously executes the code contained inside it.</a:t>
            </a:r>
          </a:p>
        </p:txBody>
      </p:sp>
      <p:sp>
        <p:nvSpPr>
          <p:cNvPr id="6" name="Footer Placeholder 5">
            <a:extLst>
              <a:ext uri="{FF2B5EF4-FFF2-40B4-BE49-F238E27FC236}">
                <a16:creationId xmlns:a16="http://schemas.microsoft.com/office/drawing/2014/main" id="{53B8D18D-4410-AA86-44E6-876C2E64E51D}"/>
              </a:ext>
            </a:extLst>
          </p:cNvPr>
          <p:cNvSpPr>
            <a:spLocks noGrp="1"/>
          </p:cNvSpPr>
          <p:nvPr>
            <p:ph type="ftr" sz="quarter" idx="3"/>
          </p:nvPr>
        </p:nvSpPr>
        <p:spPr/>
        <p:txBody>
          <a:bodyPr/>
          <a:lstStyle/>
          <a:p>
            <a:r>
              <a:rPr lang="en-IE"/>
              <a:t>https://processing.org</a:t>
            </a:r>
            <a:endParaRPr lang="en-IE" dirty="0"/>
          </a:p>
        </p:txBody>
      </p:sp>
      <p:sp>
        <p:nvSpPr>
          <p:cNvPr id="7" name="Slide Number Placeholder 6">
            <a:extLst>
              <a:ext uri="{FF2B5EF4-FFF2-40B4-BE49-F238E27FC236}">
                <a16:creationId xmlns:a16="http://schemas.microsoft.com/office/drawing/2014/main" id="{EDC60727-F84C-03A9-6CA4-4F1203E808CB}"/>
              </a:ext>
            </a:extLst>
          </p:cNvPr>
          <p:cNvSpPr>
            <a:spLocks noGrp="1"/>
          </p:cNvSpPr>
          <p:nvPr>
            <p:ph type="sldNum" sz="quarter" idx="2"/>
          </p:nvPr>
        </p:nvSpPr>
        <p:spPr/>
        <p:txBody>
          <a:bodyPr/>
          <a:lstStyle/>
          <a:p>
            <a:pPr lvl="0"/>
            <a:fld id="{86CB4B4D-7CA3-9044-876B-883B54F8677D}" type="slidenum">
              <a:rPr lang="en-IE" smtClean="0"/>
              <a:t>7</a:t>
            </a:fld>
            <a:endParaRPr lang="en-IE" dirty="0"/>
          </a:p>
        </p:txBody>
      </p:sp>
    </p:spTree>
    <p:extLst>
      <p:ext uri="{BB962C8B-B14F-4D97-AF65-F5344CB8AC3E}">
        <p14:creationId xmlns:p14="http://schemas.microsoft.com/office/powerpoint/2010/main" val="38063070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Method terminology</a:t>
            </a:r>
          </a:p>
        </p:txBody>
      </p:sp>
      <p:sp>
        <p:nvSpPr>
          <p:cNvPr id="4" name="Rectangle 3"/>
          <p:cNvSpPr/>
          <p:nvPr/>
        </p:nvSpPr>
        <p:spPr>
          <a:xfrm>
            <a:off x="3090692" y="1864678"/>
            <a:ext cx="3086100" cy="193899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l"/>
            <a:r>
              <a:rPr lang="en-IE" sz="2400" dirty="0"/>
              <a:t>void setup() </a:t>
            </a:r>
          </a:p>
          <a:p>
            <a:pPr algn="l"/>
            <a:r>
              <a:rPr lang="en-IE" sz="2400" dirty="0"/>
              <a:t>{</a:t>
            </a:r>
          </a:p>
          <a:p>
            <a:pPr algn="l"/>
            <a:r>
              <a:rPr lang="en-IE" sz="2400" dirty="0"/>
              <a:t>    size(640, 360);</a:t>
            </a:r>
          </a:p>
          <a:p>
            <a:pPr algn="l"/>
            <a:r>
              <a:rPr lang="en-IE" sz="2400" dirty="0"/>
              <a:t>    background(120);</a:t>
            </a:r>
          </a:p>
          <a:p>
            <a:pPr algn="l"/>
            <a:r>
              <a:rPr lang="en-IE" sz="2400" dirty="0"/>
              <a:t>}</a:t>
            </a:r>
          </a:p>
        </p:txBody>
      </p:sp>
      <p:sp>
        <p:nvSpPr>
          <p:cNvPr id="5" name="TextBox 4"/>
          <p:cNvSpPr txBox="1"/>
          <p:nvPr/>
        </p:nvSpPr>
        <p:spPr>
          <a:xfrm>
            <a:off x="792374" y="1133856"/>
            <a:ext cx="2233778"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E" sz="2100" dirty="0"/>
              <a:t>Method signature</a:t>
            </a:r>
          </a:p>
        </p:txBody>
      </p:sp>
      <p:sp>
        <p:nvSpPr>
          <p:cNvPr id="6" name="TextBox 5"/>
          <p:cNvSpPr txBox="1"/>
          <p:nvPr/>
        </p:nvSpPr>
        <p:spPr>
          <a:xfrm>
            <a:off x="867506" y="2791206"/>
            <a:ext cx="1757363"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E" sz="2100" dirty="0"/>
              <a:t>Method body</a:t>
            </a:r>
          </a:p>
        </p:txBody>
      </p:sp>
      <p:sp>
        <p:nvSpPr>
          <p:cNvPr id="7" name="Left Bracket 6"/>
          <p:cNvSpPr/>
          <p:nvPr/>
        </p:nvSpPr>
        <p:spPr>
          <a:xfrm>
            <a:off x="2956931" y="1864678"/>
            <a:ext cx="89174" cy="392415"/>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sp>
        <p:nvSpPr>
          <p:cNvPr id="8" name="Left Bracket 7"/>
          <p:cNvSpPr/>
          <p:nvPr/>
        </p:nvSpPr>
        <p:spPr>
          <a:xfrm>
            <a:off x="2956931" y="2364315"/>
            <a:ext cx="133761" cy="1371052"/>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cxnSp>
        <p:nvCxnSpPr>
          <p:cNvPr id="10" name="Straight Arrow Connector 9"/>
          <p:cNvCxnSpPr>
            <a:stCxn id="5" idx="2"/>
            <a:endCxn id="7" idx="1"/>
          </p:cNvCxnSpPr>
          <p:nvPr/>
        </p:nvCxnSpPr>
        <p:spPr>
          <a:xfrm>
            <a:off x="1909263" y="1872520"/>
            <a:ext cx="1047668" cy="188366"/>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endCxn id="8" idx="1"/>
          </p:cNvCxnSpPr>
          <p:nvPr/>
        </p:nvCxnSpPr>
        <p:spPr>
          <a:xfrm>
            <a:off x="2624869" y="3006386"/>
            <a:ext cx="332062" cy="43455"/>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D44B8282-9D69-67A1-7F33-599BFACDC9A4}"/>
              </a:ext>
            </a:extLst>
          </p:cNvPr>
          <p:cNvSpPr>
            <a:spLocks noGrp="1"/>
          </p:cNvSpPr>
          <p:nvPr>
            <p:ph type="ftr" sz="quarter" idx="3"/>
          </p:nvPr>
        </p:nvSpPr>
        <p:spPr/>
        <p:txBody>
          <a:bodyPr/>
          <a:lstStyle/>
          <a:p>
            <a:r>
              <a:rPr lang="en-IE"/>
              <a:t>https://processing.org</a:t>
            </a:r>
            <a:endParaRPr lang="en-IE" dirty="0"/>
          </a:p>
        </p:txBody>
      </p:sp>
      <p:sp>
        <p:nvSpPr>
          <p:cNvPr id="9" name="Slide Number Placeholder 8">
            <a:extLst>
              <a:ext uri="{FF2B5EF4-FFF2-40B4-BE49-F238E27FC236}">
                <a16:creationId xmlns:a16="http://schemas.microsoft.com/office/drawing/2014/main" id="{83022CD0-B2CF-3D4E-436F-769DEF558317}"/>
              </a:ext>
            </a:extLst>
          </p:cNvPr>
          <p:cNvSpPr>
            <a:spLocks noGrp="1"/>
          </p:cNvSpPr>
          <p:nvPr>
            <p:ph type="sldNum" sz="quarter" idx="2"/>
          </p:nvPr>
        </p:nvSpPr>
        <p:spPr/>
        <p:txBody>
          <a:bodyPr/>
          <a:lstStyle/>
          <a:p>
            <a:pPr lvl="0"/>
            <a:fld id="{86CB4B4D-7CA3-9044-876B-883B54F8677D}" type="slidenum">
              <a:rPr lang="en-IE" smtClean="0"/>
              <a:t>8</a:t>
            </a:fld>
            <a:endParaRPr lang="en-IE" dirty="0"/>
          </a:p>
        </p:txBody>
      </p:sp>
      <p:sp>
        <p:nvSpPr>
          <p:cNvPr id="12" name="Left Bracket 11">
            <a:extLst>
              <a:ext uri="{FF2B5EF4-FFF2-40B4-BE49-F238E27FC236}">
                <a16:creationId xmlns:a16="http://schemas.microsoft.com/office/drawing/2014/main" id="{CCD35015-A416-602A-E952-17D8F325A2B6}"/>
              </a:ext>
            </a:extLst>
          </p:cNvPr>
          <p:cNvSpPr/>
          <p:nvPr/>
        </p:nvSpPr>
        <p:spPr>
          <a:xfrm rot="10800000">
            <a:off x="6047712" y="2364314"/>
            <a:ext cx="129080" cy="1371049"/>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sp>
        <p:nvSpPr>
          <p:cNvPr id="13" name="Left Bracket 12">
            <a:extLst>
              <a:ext uri="{FF2B5EF4-FFF2-40B4-BE49-F238E27FC236}">
                <a16:creationId xmlns:a16="http://schemas.microsoft.com/office/drawing/2014/main" id="{5B2F5C15-64F5-4084-31E7-9BE9840936EB}"/>
              </a:ext>
            </a:extLst>
          </p:cNvPr>
          <p:cNvSpPr/>
          <p:nvPr/>
        </p:nvSpPr>
        <p:spPr>
          <a:xfrm rot="10800000">
            <a:off x="6067665" y="1864677"/>
            <a:ext cx="89174" cy="392415"/>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cxnSp>
        <p:nvCxnSpPr>
          <p:cNvPr id="15" name="Straight Connector 14">
            <a:extLst>
              <a:ext uri="{FF2B5EF4-FFF2-40B4-BE49-F238E27FC236}">
                <a16:creationId xmlns:a16="http://schemas.microsoft.com/office/drawing/2014/main" id="{0E3E7977-DDD3-6D78-8A6F-AEDA9B2D5908}"/>
              </a:ext>
            </a:extLst>
          </p:cNvPr>
          <p:cNvCxnSpPr/>
          <p:nvPr/>
        </p:nvCxnSpPr>
        <p:spPr>
          <a:xfrm>
            <a:off x="3214688" y="2257092"/>
            <a:ext cx="2738056" cy="0"/>
          </a:xfrm>
          <a:prstGeom prst="line">
            <a:avLst/>
          </a:prstGeom>
          <a:noFill/>
          <a:ln w="25400" cap="flat">
            <a:solidFill>
              <a:srgbClr val="194699"/>
            </a:solidFill>
            <a:prstDash val="dash"/>
            <a:miter lim="400000"/>
          </a:ln>
          <a:effectLst/>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C8F4722B-1EED-EF63-D910-CF4ADD56D947}"/>
              </a:ext>
            </a:extLst>
          </p:cNvPr>
          <p:cNvCxnSpPr/>
          <p:nvPr/>
        </p:nvCxnSpPr>
        <p:spPr>
          <a:xfrm>
            <a:off x="3202972" y="1851708"/>
            <a:ext cx="2738056" cy="0"/>
          </a:xfrm>
          <a:prstGeom prst="line">
            <a:avLst/>
          </a:prstGeom>
          <a:noFill/>
          <a:ln w="25400" cap="flat">
            <a:solidFill>
              <a:srgbClr val="194699"/>
            </a:solidFill>
            <a:prstDash val="dash"/>
            <a:miter lim="400000"/>
          </a:ln>
          <a:effectLst/>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AE500532-57B6-3BF1-0C7D-C7DA924CD9AF}"/>
              </a:ext>
            </a:extLst>
          </p:cNvPr>
          <p:cNvCxnSpPr/>
          <p:nvPr/>
        </p:nvCxnSpPr>
        <p:spPr>
          <a:xfrm>
            <a:off x="3284792" y="3735372"/>
            <a:ext cx="2738056" cy="0"/>
          </a:xfrm>
          <a:prstGeom prst="line">
            <a:avLst/>
          </a:prstGeom>
          <a:noFill/>
          <a:ln w="25400" cap="flat">
            <a:solidFill>
              <a:srgbClr val="194699"/>
            </a:solidFill>
            <a:prstDash val="dash"/>
            <a:miter lim="400000"/>
          </a:ln>
          <a:effectLst/>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9065E12C-5BAA-3FFE-A9D7-E5BAD3FC9457}"/>
              </a:ext>
            </a:extLst>
          </p:cNvPr>
          <p:cNvCxnSpPr/>
          <p:nvPr/>
        </p:nvCxnSpPr>
        <p:spPr>
          <a:xfrm>
            <a:off x="3355372" y="2360724"/>
            <a:ext cx="2738056" cy="0"/>
          </a:xfrm>
          <a:prstGeom prst="line">
            <a:avLst/>
          </a:prstGeom>
          <a:noFill/>
          <a:ln w="25400" cap="flat">
            <a:solidFill>
              <a:srgbClr val="194699"/>
            </a:solidFill>
            <a:prstDash val="dash"/>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692686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Method </a:t>
            </a:r>
            <a:r>
              <a:rPr lang="en-IE" b="1" dirty="0">
                <a:solidFill>
                  <a:srgbClr val="0368FF"/>
                </a:solidFill>
              </a:rPr>
              <a:t>signature</a:t>
            </a:r>
          </a:p>
        </p:txBody>
      </p:sp>
      <p:sp>
        <p:nvSpPr>
          <p:cNvPr id="4" name="Rectangle 3"/>
          <p:cNvSpPr/>
          <p:nvPr/>
        </p:nvSpPr>
        <p:spPr>
          <a:xfrm>
            <a:off x="2582287" y="2704903"/>
            <a:ext cx="3873371" cy="78483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IE" sz="4500" dirty="0"/>
              <a:t>void setup() </a:t>
            </a:r>
          </a:p>
        </p:txBody>
      </p:sp>
      <p:sp>
        <p:nvSpPr>
          <p:cNvPr id="5" name="TextBox 4"/>
          <p:cNvSpPr txBox="1"/>
          <p:nvPr/>
        </p:nvSpPr>
        <p:spPr>
          <a:xfrm>
            <a:off x="1958894" y="1314515"/>
            <a:ext cx="1505362"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E" sz="2100" dirty="0"/>
              <a:t>Return type</a:t>
            </a:r>
          </a:p>
        </p:txBody>
      </p:sp>
      <p:sp>
        <p:nvSpPr>
          <p:cNvPr id="6" name="TextBox 5"/>
          <p:cNvSpPr txBox="1"/>
          <p:nvPr/>
        </p:nvSpPr>
        <p:spPr>
          <a:xfrm>
            <a:off x="3777596" y="1298302"/>
            <a:ext cx="1757363"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E" sz="2100" dirty="0"/>
              <a:t>Method name</a:t>
            </a:r>
          </a:p>
        </p:txBody>
      </p:sp>
      <p:sp>
        <p:nvSpPr>
          <p:cNvPr id="7" name="Left Bracket 6"/>
          <p:cNvSpPr/>
          <p:nvPr/>
        </p:nvSpPr>
        <p:spPr>
          <a:xfrm rot="5400000" flipV="1">
            <a:off x="3421430" y="2066066"/>
            <a:ext cx="155985" cy="1121689"/>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cxnSp>
        <p:nvCxnSpPr>
          <p:cNvPr id="10" name="Straight Arrow Connector 9"/>
          <p:cNvCxnSpPr>
            <a:cxnSpLocks/>
            <a:stCxn id="5" idx="2"/>
          </p:cNvCxnSpPr>
          <p:nvPr/>
        </p:nvCxnSpPr>
        <p:spPr>
          <a:xfrm>
            <a:off x="2711575" y="2053179"/>
            <a:ext cx="666633" cy="479526"/>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3" name="Left Bracket 12"/>
          <p:cNvSpPr/>
          <p:nvPr/>
        </p:nvSpPr>
        <p:spPr>
          <a:xfrm rot="5400000" flipV="1">
            <a:off x="4806884" y="1929988"/>
            <a:ext cx="155987" cy="1393847"/>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cxnSp>
        <p:nvCxnSpPr>
          <p:cNvPr id="19" name="Straight Arrow Connector 18"/>
          <p:cNvCxnSpPr>
            <a:cxnSpLocks/>
            <a:stCxn id="6" idx="2"/>
            <a:endCxn id="13" idx="1"/>
          </p:cNvCxnSpPr>
          <p:nvPr/>
        </p:nvCxnSpPr>
        <p:spPr>
          <a:xfrm>
            <a:off x="4656278" y="2036966"/>
            <a:ext cx="228600" cy="51195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34690" y="1314514"/>
            <a:ext cx="1425646"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IE" sz="2100" dirty="0"/>
              <a:t>Parameter list</a:t>
            </a:r>
          </a:p>
        </p:txBody>
      </p:sp>
      <p:sp>
        <p:nvSpPr>
          <p:cNvPr id="24" name="Left Bracket 23"/>
          <p:cNvSpPr/>
          <p:nvPr/>
        </p:nvSpPr>
        <p:spPr>
          <a:xfrm rot="5400000" flipV="1">
            <a:off x="5769296" y="2442528"/>
            <a:ext cx="155988" cy="368765"/>
          </a:xfrm>
          <a:prstGeom prst="leftBracket">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66737" rtl="0"/>
            <a:endParaRPr lang="en-IE" sz="1688"/>
          </a:p>
        </p:txBody>
      </p:sp>
      <p:cxnSp>
        <p:nvCxnSpPr>
          <p:cNvPr id="25" name="Straight Arrow Connector 24"/>
          <p:cNvCxnSpPr>
            <a:cxnSpLocks/>
            <a:stCxn id="23" idx="2"/>
          </p:cNvCxnSpPr>
          <p:nvPr/>
        </p:nvCxnSpPr>
        <p:spPr>
          <a:xfrm flipH="1">
            <a:off x="5834689" y="2053178"/>
            <a:ext cx="712824" cy="447101"/>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D8E1305-B306-8753-6CF9-44939DD56EC8}"/>
              </a:ext>
            </a:extLst>
          </p:cNvPr>
          <p:cNvSpPr>
            <a:spLocks noGrp="1"/>
          </p:cNvSpPr>
          <p:nvPr>
            <p:ph type="ftr" sz="quarter" idx="3"/>
          </p:nvPr>
        </p:nvSpPr>
        <p:spPr/>
        <p:txBody>
          <a:bodyPr/>
          <a:lstStyle/>
          <a:p>
            <a:r>
              <a:rPr lang="en-IE"/>
              <a:t>https://processing.org</a:t>
            </a:r>
            <a:endParaRPr lang="en-IE" dirty="0"/>
          </a:p>
        </p:txBody>
      </p:sp>
      <p:sp>
        <p:nvSpPr>
          <p:cNvPr id="8" name="Slide Number Placeholder 7">
            <a:extLst>
              <a:ext uri="{FF2B5EF4-FFF2-40B4-BE49-F238E27FC236}">
                <a16:creationId xmlns:a16="http://schemas.microsoft.com/office/drawing/2014/main" id="{60D84D4E-0423-A257-B5ED-12FFF6B99849}"/>
              </a:ext>
            </a:extLst>
          </p:cNvPr>
          <p:cNvSpPr>
            <a:spLocks noGrp="1"/>
          </p:cNvSpPr>
          <p:nvPr>
            <p:ph type="sldNum" sz="quarter" idx="2"/>
          </p:nvPr>
        </p:nvSpPr>
        <p:spPr/>
        <p:txBody>
          <a:bodyPr/>
          <a:lstStyle/>
          <a:p>
            <a:pPr lvl="0"/>
            <a:fld id="{86CB4B4D-7CA3-9044-876B-883B54F8677D}" type="slidenum">
              <a:rPr lang="en-IE" smtClean="0"/>
              <a:t>9</a:t>
            </a:fld>
            <a:endParaRPr lang="en-IE" dirty="0"/>
          </a:p>
        </p:txBody>
      </p:sp>
    </p:spTree>
    <p:extLst>
      <p:ext uri="{BB962C8B-B14F-4D97-AF65-F5344CB8AC3E}">
        <p14:creationId xmlns:p14="http://schemas.microsoft.com/office/powerpoint/2010/main" val="16028199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23" grpId="0" animBg="1"/>
      <p:bldP spid="2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14254</TotalTime>
  <Words>3076</Words>
  <Application>Microsoft Macintosh PowerPoint</Application>
  <PresentationFormat>On-screen Show (16:9)</PresentationFormat>
  <Paragraphs>643</Paragraphs>
  <Slides>50</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Avenir</vt:lpstr>
      <vt:lpstr>Calibri</vt:lpstr>
      <vt:lpstr>Helvetica</vt:lpstr>
      <vt:lpstr>Helvetica Light</vt:lpstr>
      <vt:lpstr>Helvetica Neue</vt:lpstr>
      <vt:lpstr>Helvetica Neue Light</vt:lpstr>
      <vt:lpstr>Helvetica Neue UltraLight</vt:lpstr>
      <vt:lpstr>Monaco</vt:lpstr>
      <vt:lpstr>Wingdings</vt:lpstr>
      <vt:lpstr>White</vt:lpstr>
      <vt:lpstr>Programming Fundamentals 1</vt:lpstr>
      <vt:lpstr>PowerPoint Presentation</vt:lpstr>
      <vt:lpstr>Agenda</vt:lpstr>
      <vt:lpstr>Method Terminology</vt:lpstr>
      <vt:lpstr>A SIDE NOTE</vt:lpstr>
      <vt:lpstr>Recap: Methods in Processing</vt:lpstr>
      <vt:lpstr>Recap: Methods in Processing</vt:lpstr>
      <vt:lpstr>Method terminology</vt:lpstr>
      <vt:lpstr>Method signature</vt:lpstr>
      <vt:lpstr>Return Type:  void</vt:lpstr>
      <vt:lpstr>Return Type:  int</vt:lpstr>
      <vt:lpstr>Return Type:  int</vt:lpstr>
      <vt:lpstr>Return Types</vt:lpstr>
      <vt:lpstr>Method name</vt:lpstr>
      <vt:lpstr>Parameter list</vt:lpstr>
      <vt:lpstr>Methods with NO parameters</vt:lpstr>
      <vt:lpstr>Methods with Parameters</vt:lpstr>
      <vt:lpstr>Mouse Event Methods</vt:lpstr>
      <vt:lpstr>Mouse actions and their methods</vt:lpstr>
      <vt:lpstr>Mouse methods</vt:lpstr>
      <vt:lpstr>Processing Example 5.1 – setup()</vt:lpstr>
      <vt:lpstr>Processing Example 5.1 – draw()</vt:lpstr>
      <vt:lpstr>Processing Example 5.1 – draw()</vt:lpstr>
      <vt:lpstr>Processing Example 5.1 – draw()</vt:lpstr>
      <vt:lpstr>Processing Example 5.1 – mouseMoved()</vt:lpstr>
      <vt:lpstr>Processing Example 5.1 – mouseDragged()</vt:lpstr>
      <vt:lpstr>Processing Example 5.1 – mouseReleased()</vt:lpstr>
      <vt:lpstr>Processing Example 5.1 – mousePressed()</vt:lpstr>
      <vt:lpstr>Some previous exercises</vt:lpstr>
      <vt:lpstr>Recap: Processing Example 3.5</vt:lpstr>
      <vt:lpstr>Recap: Processing Example 3.5</vt:lpstr>
      <vt:lpstr>Example 3.5 (v2) – mouse methods</vt:lpstr>
      <vt:lpstr>Before            VS             After</vt:lpstr>
      <vt:lpstr>Before            VS             After</vt:lpstr>
      <vt:lpstr>Recap: Processing Example 3.6</vt:lpstr>
      <vt:lpstr>Recap: Processing Example 3.6</vt:lpstr>
      <vt:lpstr>Example 3.6 (v2) – mouse methods</vt:lpstr>
      <vt:lpstr>Before            VS             After</vt:lpstr>
      <vt:lpstr>Before            VS             After</vt:lpstr>
      <vt:lpstr>Recap: Processing Example 3.7</vt:lpstr>
      <vt:lpstr>Recap: Processing Example 3.7</vt:lpstr>
      <vt:lpstr>Example 3.7 (v2) – mouse methods</vt:lpstr>
      <vt:lpstr>Before            VS             After</vt:lpstr>
      <vt:lpstr>Before            VS             After</vt:lpstr>
      <vt:lpstr>Recap: Processing Example 3.8</vt:lpstr>
      <vt:lpstr>Recap: Processing Example 3.8</vt:lpstr>
      <vt:lpstr>Before            VS             After</vt:lpstr>
      <vt:lpstr>Questions?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 Development</dc:title>
  <dc:creator>David Drohan</dc:creator>
  <cp:lastModifiedBy>David Drohan</cp:lastModifiedBy>
  <cp:revision>155</cp:revision>
  <dcterms:created xsi:type="dcterms:W3CDTF">2019-01-29T16:40:14Z</dcterms:created>
  <dcterms:modified xsi:type="dcterms:W3CDTF">2024-09-26T01:27:03Z</dcterms:modified>
</cp:coreProperties>
</file>